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1" r:id="rId24"/>
    <p:sldId id="282" r:id="rId25"/>
    <p:sldId id="284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96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96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696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0" y="69850"/>
            <a:ext cx="9013825" cy="6692900"/>
          </a:xfrm>
          <a:custGeom>
            <a:avLst/>
            <a:gdLst/>
            <a:ahLst/>
            <a:cxnLst/>
            <a:rect l="l" t="t" r="r" b="b"/>
            <a:pathLst>
              <a:path w="9013825" h="6692900">
                <a:moveTo>
                  <a:pt x="0" y="329946"/>
                </a:moveTo>
                <a:lnTo>
                  <a:pt x="3576" y="281184"/>
                </a:lnTo>
                <a:lnTo>
                  <a:pt x="13967" y="234645"/>
                </a:lnTo>
                <a:lnTo>
                  <a:pt x="30661" y="190840"/>
                </a:lnTo>
                <a:lnTo>
                  <a:pt x="53148" y="150277"/>
                </a:lnTo>
                <a:lnTo>
                  <a:pt x="80918" y="113468"/>
                </a:lnTo>
                <a:lnTo>
                  <a:pt x="113460" y="80923"/>
                </a:lnTo>
                <a:lnTo>
                  <a:pt x="150264" y="53151"/>
                </a:lnTo>
                <a:lnTo>
                  <a:pt x="190820" y="30662"/>
                </a:lnTo>
                <a:lnTo>
                  <a:pt x="234617" y="13967"/>
                </a:lnTo>
                <a:lnTo>
                  <a:pt x="281146" y="3576"/>
                </a:lnTo>
                <a:lnTo>
                  <a:pt x="329895" y="0"/>
                </a:lnTo>
                <a:lnTo>
                  <a:pt x="8683879" y="0"/>
                </a:lnTo>
                <a:lnTo>
                  <a:pt x="8732640" y="3576"/>
                </a:lnTo>
                <a:lnTo>
                  <a:pt x="8779179" y="13967"/>
                </a:lnTo>
                <a:lnTo>
                  <a:pt x="8822984" y="30662"/>
                </a:lnTo>
                <a:lnTo>
                  <a:pt x="8863547" y="53151"/>
                </a:lnTo>
                <a:lnTo>
                  <a:pt x="8900356" y="80923"/>
                </a:lnTo>
                <a:lnTo>
                  <a:pt x="8932901" y="113468"/>
                </a:lnTo>
                <a:lnTo>
                  <a:pt x="8960673" y="150277"/>
                </a:lnTo>
                <a:lnTo>
                  <a:pt x="8983162" y="190840"/>
                </a:lnTo>
                <a:lnTo>
                  <a:pt x="8999857" y="234645"/>
                </a:lnTo>
                <a:lnTo>
                  <a:pt x="9010248" y="281184"/>
                </a:lnTo>
                <a:lnTo>
                  <a:pt x="9013825" y="329946"/>
                </a:lnTo>
                <a:lnTo>
                  <a:pt x="9013825" y="6363004"/>
                </a:lnTo>
                <a:lnTo>
                  <a:pt x="9010248" y="6411753"/>
                </a:lnTo>
                <a:lnTo>
                  <a:pt x="8999857" y="6458282"/>
                </a:lnTo>
                <a:lnTo>
                  <a:pt x="8983162" y="6502079"/>
                </a:lnTo>
                <a:lnTo>
                  <a:pt x="8960673" y="6542634"/>
                </a:lnTo>
                <a:lnTo>
                  <a:pt x="8932901" y="6579438"/>
                </a:lnTo>
                <a:lnTo>
                  <a:pt x="8900356" y="6611980"/>
                </a:lnTo>
                <a:lnTo>
                  <a:pt x="8863547" y="6639750"/>
                </a:lnTo>
                <a:lnTo>
                  <a:pt x="8822984" y="6662237"/>
                </a:lnTo>
                <a:lnTo>
                  <a:pt x="8779179" y="6678931"/>
                </a:lnTo>
                <a:lnTo>
                  <a:pt x="8732640" y="6689321"/>
                </a:lnTo>
                <a:lnTo>
                  <a:pt x="8683879" y="6692898"/>
                </a:lnTo>
                <a:lnTo>
                  <a:pt x="329895" y="6692898"/>
                </a:lnTo>
                <a:lnTo>
                  <a:pt x="281146" y="6689321"/>
                </a:lnTo>
                <a:lnTo>
                  <a:pt x="234617" y="6678931"/>
                </a:lnTo>
                <a:lnTo>
                  <a:pt x="190820" y="6662237"/>
                </a:lnTo>
                <a:lnTo>
                  <a:pt x="150264" y="6639750"/>
                </a:lnTo>
                <a:lnTo>
                  <a:pt x="113460" y="6611980"/>
                </a:lnTo>
                <a:lnTo>
                  <a:pt x="80918" y="6579438"/>
                </a:lnTo>
                <a:lnTo>
                  <a:pt x="53148" y="6542634"/>
                </a:lnTo>
                <a:lnTo>
                  <a:pt x="30661" y="6502079"/>
                </a:lnTo>
                <a:lnTo>
                  <a:pt x="13967" y="6458282"/>
                </a:lnTo>
                <a:lnTo>
                  <a:pt x="3576" y="6411753"/>
                </a:lnTo>
                <a:lnTo>
                  <a:pt x="0" y="6363004"/>
                </a:lnTo>
                <a:lnTo>
                  <a:pt x="0" y="32994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8700" y="751459"/>
            <a:ext cx="728659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6963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3735" y="1374963"/>
            <a:ext cx="7996529" cy="4030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87" y="69850"/>
            <a:ext cx="9013888" cy="6691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87" y="69850"/>
            <a:ext cx="9014460" cy="6691630"/>
          </a:xfrm>
          <a:custGeom>
            <a:avLst/>
            <a:gdLst/>
            <a:ahLst/>
            <a:cxnLst/>
            <a:rect l="l" t="t" r="r" b="b"/>
            <a:pathLst>
              <a:path w="9014460" h="6691630">
                <a:moveTo>
                  <a:pt x="0" y="329819"/>
                </a:moveTo>
                <a:lnTo>
                  <a:pt x="3576" y="281088"/>
                </a:lnTo>
                <a:lnTo>
                  <a:pt x="13964" y="234576"/>
                </a:lnTo>
                <a:lnTo>
                  <a:pt x="30653" y="190791"/>
                </a:lnTo>
                <a:lnTo>
                  <a:pt x="53135" y="150245"/>
                </a:lnTo>
                <a:lnTo>
                  <a:pt x="80898" y="113448"/>
                </a:lnTo>
                <a:lnTo>
                  <a:pt x="113432" y="80911"/>
                </a:lnTo>
                <a:lnTo>
                  <a:pt x="150228" y="53144"/>
                </a:lnTo>
                <a:lnTo>
                  <a:pt x="190774" y="30660"/>
                </a:lnTo>
                <a:lnTo>
                  <a:pt x="234562" y="13967"/>
                </a:lnTo>
                <a:lnTo>
                  <a:pt x="281080" y="3576"/>
                </a:lnTo>
                <a:lnTo>
                  <a:pt x="329819" y="0"/>
                </a:lnTo>
                <a:lnTo>
                  <a:pt x="8684069" y="0"/>
                </a:lnTo>
                <a:lnTo>
                  <a:pt x="8732796" y="3576"/>
                </a:lnTo>
                <a:lnTo>
                  <a:pt x="8779301" y="13967"/>
                </a:lnTo>
                <a:lnTo>
                  <a:pt x="8823074" y="30660"/>
                </a:lnTo>
                <a:lnTo>
                  <a:pt x="8863605" y="53144"/>
                </a:lnTo>
                <a:lnTo>
                  <a:pt x="8900385" y="80911"/>
                </a:lnTo>
                <a:lnTo>
                  <a:pt x="8932905" y="113448"/>
                </a:lnTo>
                <a:lnTo>
                  <a:pt x="8960654" y="150245"/>
                </a:lnTo>
                <a:lnTo>
                  <a:pt x="8983124" y="190791"/>
                </a:lnTo>
                <a:lnTo>
                  <a:pt x="8999805" y="234576"/>
                </a:lnTo>
                <a:lnTo>
                  <a:pt x="9010187" y="281088"/>
                </a:lnTo>
                <a:lnTo>
                  <a:pt x="9013761" y="329819"/>
                </a:lnTo>
                <a:lnTo>
                  <a:pt x="9013888" y="6361493"/>
                </a:lnTo>
                <a:lnTo>
                  <a:pt x="9010187" y="6410232"/>
                </a:lnTo>
                <a:lnTo>
                  <a:pt x="8999805" y="6456750"/>
                </a:lnTo>
                <a:lnTo>
                  <a:pt x="8983124" y="6500537"/>
                </a:lnTo>
                <a:lnTo>
                  <a:pt x="8960654" y="6541083"/>
                </a:lnTo>
                <a:lnTo>
                  <a:pt x="8932905" y="6577879"/>
                </a:lnTo>
                <a:lnTo>
                  <a:pt x="8900385" y="6610413"/>
                </a:lnTo>
                <a:lnTo>
                  <a:pt x="8863605" y="6638176"/>
                </a:lnTo>
                <a:lnTo>
                  <a:pt x="8823074" y="6660657"/>
                </a:lnTo>
                <a:lnTo>
                  <a:pt x="8779301" y="6677347"/>
                </a:lnTo>
                <a:lnTo>
                  <a:pt x="8732796" y="6687735"/>
                </a:lnTo>
                <a:lnTo>
                  <a:pt x="8684069" y="6691311"/>
                </a:lnTo>
                <a:lnTo>
                  <a:pt x="329819" y="6691312"/>
                </a:lnTo>
                <a:lnTo>
                  <a:pt x="281080" y="6687735"/>
                </a:lnTo>
                <a:lnTo>
                  <a:pt x="234562" y="6677347"/>
                </a:lnTo>
                <a:lnTo>
                  <a:pt x="190774" y="6660657"/>
                </a:lnTo>
                <a:lnTo>
                  <a:pt x="150228" y="6638176"/>
                </a:lnTo>
                <a:lnTo>
                  <a:pt x="113432" y="6610413"/>
                </a:lnTo>
                <a:lnTo>
                  <a:pt x="80898" y="6577879"/>
                </a:lnTo>
                <a:lnTo>
                  <a:pt x="53135" y="6541083"/>
                </a:lnTo>
                <a:lnTo>
                  <a:pt x="30654" y="6500537"/>
                </a:lnTo>
                <a:lnTo>
                  <a:pt x="13964" y="6456750"/>
                </a:lnTo>
                <a:lnTo>
                  <a:pt x="3576" y="6410232"/>
                </a:lnTo>
                <a:lnTo>
                  <a:pt x="1" y="6361493"/>
                </a:lnTo>
                <a:lnTo>
                  <a:pt x="0" y="3298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0" y="1397000"/>
            <a:ext cx="9020175" cy="120650"/>
          </a:xfrm>
          <a:custGeom>
            <a:avLst/>
            <a:gdLst/>
            <a:ahLst/>
            <a:cxnLst/>
            <a:rect l="l" t="t" r="r" b="b"/>
            <a:pathLst>
              <a:path w="9020175" h="120650">
                <a:moveTo>
                  <a:pt x="0" y="120650"/>
                </a:moveTo>
                <a:lnTo>
                  <a:pt x="9020175" y="120650"/>
                </a:lnTo>
                <a:lnTo>
                  <a:pt x="9020175" y="0"/>
                </a:lnTo>
                <a:lnTo>
                  <a:pt x="0" y="0"/>
                </a:lnTo>
                <a:lnTo>
                  <a:pt x="0" y="120650"/>
                </a:lnTo>
                <a:close/>
              </a:path>
            </a:pathLst>
          </a:custGeom>
          <a:solidFill>
            <a:srgbClr val="E6B0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0" y="2976498"/>
            <a:ext cx="9020175" cy="111125"/>
          </a:xfrm>
          <a:custGeom>
            <a:avLst/>
            <a:gdLst/>
            <a:ahLst/>
            <a:cxnLst/>
            <a:rect l="l" t="t" r="r" b="b"/>
            <a:pathLst>
              <a:path w="9020175" h="111125">
                <a:moveTo>
                  <a:pt x="0" y="111125"/>
                </a:moveTo>
                <a:lnTo>
                  <a:pt x="9020175" y="111125"/>
                </a:lnTo>
                <a:lnTo>
                  <a:pt x="9020175" y="0"/>
                </a:lnTo>
                <a:lnTo>
                  <a:pt x="0" y="0"/>
                </a:lnTo>
                <a:lnTo>
                  <a:pt x="0" y="111125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05200" y="4343400"/>
            <a:ext cx="5105400" cy="1955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647825">
              <a:lnSpc>
                <a:spcPct val="119300"/>
              </a:lnSpc>
              <a:spcBef>
                <a:spcPts val="95"/>
              </a:spcBef>
            </a:pPr>
            <a:r>
              <a:rPr sz="2600" b="1" spc="-135" smtClean="0"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US" sz="2600" b="1" spc="-1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spc="-135" dirty="0" err="1" smtClean="0">
                <a:latin typeface="Times New Roman" pitchFamily="18" charset="0"/>
                <a:cs typeface="Times New Roman" pitchFamily="18" charset="0"/>
              </a:rPr>
              <a:t>M.L.Patel</a:t>
            </a:r>
            <a:endParaRPr lang="en-US" sz="2600" b="1" spc="-135" dirty="0" smtClean="0">
              <a:latin typeface="Times New Roman" pitchFamily="18" charset="0"/>
              <a:cs typeface="Times New Roman" pitchFamily="18" charset="0"/>
            </a:endParaRPr>
          </a:p>
          <a:p>
            <a:pPr marL="12700" marR="5080" indent="1647825">
              <a:lnSpc>
                <a:spcPct val="119300"/>
              </a:lnSpc>
              <a:spcBef>
                <a:spcPts val="95"/>
              </a:spcBef>
            </a:pPr>
            <a:r>
              <a:rPr lang="en-US" sz="2600" b="1" spc="-135" dirty="0" smtClean="0">
                <a:latin typeface="Times New Roman" pitchFamily="18" charset="0"/>
                <a:cs typeface="Times New Roman" pitchFamily="18" charset="0"/>
              </a:rPr>
              <a:t>Additional Professor</a:t>
            </a:r>
          </a:p>
          <a:p>
            <a:pPr marL="12700" marR="5080" indent="1647825">
              <a:lnSpc>
                <a:spcPct val="119300"/>
              </a:lnSpc>
              <a:spcBef>
                <a:spcPts val="95"/>
              </a:spcBef>
            </a:pPr>
            <a:r>
              <a:rPr lang="en-US" sz="2600" b="1" spc="-135" dirty="0" smtClean="0">
                <a:latin typeface="Times New Roman" pitchFamily="18" charset="0"/>
                <a:cs typeface="Times New Roman" pitchFamily="18" charset="0"/>
              </a:rPr>
              <a:t>Department of Medicine </a:t>
            </a:r>
          </a:p>
          <a:p>
            <a:pPr marL="12700" marR="5080" indent="1647825">
              <a:lnSpc>
                <a:spcPct val="119300"/>
              </a:lnSpc>
              <a:spcBef>
                <a:spcPts val="95"/>
              </a:spcBef>
            </a:pPr>
            <a:r>
              <a:rPr lang="en-US" sz="2600" b="1" spc="-135" dirty="0" smtClean="0">
                <a:latin typeface="Times New Roman" pitchFamily="18" charset="0"/>
                <a:cs typeface="Times New Roman" pitchFamily="18" charset="0"/>
              </a:rPr>
              <a:t>KGMU </a:t>
            </a:r>
            <a:r>
              <a:rPr lang="en-US" sz="2600" b="1" spc="-135" dirty="0" err="1" smtClean="0">
                <a:latin typeface="Times New Roman" pitchFamily="18" charset="0"/>
                <a:cs typeface="Times New Roman" pitchFamily="18" charset="0"/>
              </a:rPr>
              <a:t>Lucknow</a:t>
            </a:r>
            <a:endParaRPr sz="2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0" y="1143000"/>
            <a:ext cx="9144000" cy="1862048"/>
          </a:xfrm>
          <a:prstGeom prst="rect">
            <a:avLst/>
          </a:prstGeom>
          <a:solidFill>
            <a:srgbClr val="D24717"/>
          </a:solidFill>
        </p:spPr>
        <p:txBody>
          <a:bodyPr vert="horz" wrap="square" lIns="0" tIns="381000" rIns="0" bIns="0" rtlCol="0">
            <a:spAutoFit/>
          </a:bodyPr>
          <a:lstStyle/>
          <a:p>
            <a:pPr marL="2933700">
              <a:lnSpc>
                <a:spcPct val="100000"/>
              </a:lnSpc>
              <a:spcBef>
                <a:spcPts val="3000"/>
              </a:spcBef>
            </a:pPr>
            <a:r>
              <a:rPr sz="4800" spc="-55">
                <a:solidFill>
                  <a:schemeClr val="tx1"/>
                </a:solidFill>
                <a:latin typeface="Arial Black" pitchFamily="34" charset="0"/>
              </a:rPr>
              <a:t>Dialysis</a:t>
            </a:r>
            <a:r>
              <a:rPr sz="4800" spc="-21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4800" spc="40" dirty="0" smtClean="0">
                <a:solidFill>
                  <a:schemeClr val="tx1"/>
                </a:solidFill>
                <a:latin typeface="Arial Black" pitchFamily="34" charset="0"/>
              </a:rPr>
              <a:t>For Technician</a:t>
            </a:r>
            <a:endParaRPr sz="480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4462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Hemodialysis</a:t>
            </a:r>
            <a:r>
              <a:rPr sz="4000" b="1" spc="-2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Access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6704330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35" dirty="0">
                <a:latin typeface="Times New Roman"/>
                <a:cs typeface="Times New Roman"/>
              </a:rPr>
              <a:t>Acute </a:t>
            </a:r>
            <a:r>
              <a:rPr sz="2600" spc="-170" dirty="0">
                <a:latin typeface="Times New Roman"/>
                <a:cs typeface="Times New Roman"/>
              </a:rPr>
              <a:t>dialysis </a:t>
            </a:r>
            <a:r>
              <a:rPr sz="2600" spc="-85" dirty="0">
                <a:latin typeface="Times New Roman"/>
                <a:cs typeface="Times New Roman"/>
              </a:rPr>
              <a:t>catheter </a:t>
            </a:r>
            <a:r>
              <a:rPr sz="2600" spc="-145" dirty="0">
                <a:latin typeface="Times New Roman"/>
                <a:cs typeface="Times New Roman"/>
              </a:rPr>
              <a:t>(vascular </a:t>
            </a:r>
            <a:r>
              <a:rPr sz="2600" spc="-85" dirty="0">
                <a:latin typeface="Times New Roman"/>
                <a:cs typeface="Times New Roman"/>
              </a:rPr>
              <a:t>catheter, </a:t>
            </a:r>
            <a:r>
              <a:rPr sz="2600" spc="-15" dirty="0">
                <a:latin typeface="Times New Roman"/>
                <a:cs typeface="Times New Roman"/>
              </a:rPr>
              <a:t>i.e. </a:t>
            </a:r>
            <a:r>
              <a:rPr sz="2600" spc="-120" dirty="0">
                <a:latin typeface="Times New Roman"/>
                <a:cs typeface="Times New Roman"/>
              </a:rPr>
              <a:t>Quentin  </a:t>
            </a:r>
            <a:r>
              <a:rPr sz="2600" spc="-80" dirty="0">
                <a:latin typeface="Times New Roman"/>
                <a:cs typeface="Times New Roman"/>
              </a:rPr>
              <a:t>catheter)</a:t>
            </a:r>
            <a:endParaRPr sz="26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10" dirty="0">
                <a:latin typeface="Times New Roman"/>
                <a:cs typeface="Times New Roman"/>
              </a:rPr>
              <a:t>Cuffed, </a:t>
            </a:r>
            <a:r>
              <a:rPr sz="2600" spc="-90" dirty="0">
                <a:latin typeface="Times New Roman"/>
                <a:cs typeface="Times New Roman"/>
              </a:rPr>
              <a:t>tunneled </a:t>
            </a:r>
            <a:r>
              <a:rPr sz="2600" spc="-165" dirty="0">
                <a:latin typeface="Times New Roman"/>
                <a:cs typeface="Times New Roman"/>
              </a:rPr>
              <a:t>dialysis </a:t>
            </a:r>
            <a:r>
              <a:rPr sz="2600" spc="-85" dirty="0">
                <a:latin typeface="Times New Roman"/>
                <a:cs typeface="Times New Roman"/>
              </a:rPr>
              <a:t>catheter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(Permcath)</a:t>
            </a:r>
            <a:endParaRPr sz="26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10" dirty="0">
                <a:latin typeface="Times New Roman"/>
                <a:cs typeface="Times New Roman"/>
              </a:rPr>
              <a:t>Arteriovenous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graft</a:t>
            </a:r>
            <a:endParaRPr sz="26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10" dirty="0">
                <a:latin typeface="Times New Roman"/>
                <a:cs typeface="Times New Roman"/>
              </a:rPr>
              <a:t>Arteriovenous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fistula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451294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Arteriovenous</a:t>
            </a:r>
            <a:r>
              <a:rPr sz="4000" b="1" spc="-2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10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Fistula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7540625" cy="357790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75" dirty="0">
                <a:latin typeface="Times New Roman"/>
                <a:cs typeface="Times New Roman"/>
              </a:rPr>
              <a:t>Preferred </a:t>
            </a:r>
            <a:r>
              <a:rPr sz="2600" spc="-90" dirty="0">
                <a:latin typeface="Times New Roman"/>
                <a:cs typeface="Times New Roman"/>
              </a:rPr>
              <a:t>form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65">
                <a:latin typeface="Times New Roman"/>
                <a:cs typeface="Times New Roman"/>
              </a:rPr>
              <a:t>dialysis</a:t>
            </a:r>
            <a:r>
              <a:rPr sz="2600" spc="10">
                <a:latin typeface="Times New Roman"/>
                <a:cs typeface="Times New Roman"/>
              </a:rPr>
              <a:t> </a:t>
            </a:r>
            <a:r>
              <a:rPr sz="2600" spc="-175" smtClean="0">
                <a:latin typeface="Times New Roman"/>
                <a:cs typeface="Times New Roman"/>
              </a:rPr>
              <a:t>access</a:t>
            </a:r>
            <a:endParaRPr lang="en-US" sz="2600" spc="-175" dirty="0" smtClean="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lang="en-US" sz="2600" spc="-175" dirty="0" smtClean="0">
                <a:latin typeface="Times New Roman"/>
                <a:cs typeface="Times New Roman"/>
              </a:rPr>
              <a:t> </a:t>
            </a:r>
            <a:r>
              <a:rPr sz="2600" spc="-190" smtClean="0">
                <a:latin typeface="Times New Roman"/>
                <a:cs typeface="Times New Roman"/>
              </a:rPr>
              <a:t>Typically </a:t>
            </a:r>
            <a:r>
              <a:rPr sz="2600" spc="-95" dirty="0">
                <a:latin typeface="Times New Roman"/>
                <a:cs typeface="Times New Roman"/>
              </a:rPr>
              <a:t>end-to-side </a:t>
            </a:r>
            <a:r>
              <a:rPr sz="2600" spc="-80">
                <a:latin typeface="Times New Roman"/>
                <a:cs typeface="Times New Roman"/>
              </a:rPr>
              <a:t>vein-to-artery</a:t>
            </a:r>
            <a:r>
              <a:rPr sz="2600" spc="70">
                <a:latin typeface="Times New Roman"/>
                <a:cs typeface="Times New Roman"/>
              </a:rPr>
              <a:t> </a:t>
            </a:r>
            <a:r>
              <a:rPr sz="2600" spc="-160" smtClean="0">
                <a:latin typeface="Times New Roman"/>
                <a:cs typeface="Times New Roman"/>
              </a:rPr>
              <a:t>anastamosis</a:t>
            </a:r>
            <a:endParaRPr lang="en-US" sz="2600" spc="-160" dirty="0" smtClean="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lang="en-US" sz="2600" spc="-160" dirty="0" smtClean="0">
                <a:latin typeface="Times New Roman"/>
                <a:cs typeface="Times New Roman"/>
              </a:rPr>
              <a:t> </a:t>
            </a:r>
            <a:r>
              <a:rPr sz="2600" spc="-204" smtClean="0">
                <a:latin typeface="Times New Roman"/>
                <a:cs typeface="Times New Roman"/>
              </a:rPr>
              <a:t>Types</a:t>
            </a:r>
            <a:endParaRPr sz="26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340" algn="l"/>
              </a:tabLst>
            </a:pPr>
            <a:r>
              <a:rPr sz="2400" spc="-135" dirty="0">
                <a:latin typeface="Times New Roman"/>
                <a:cs typeface="Times New Roman"/>
              </a:rPr>
              <a:t>Radiocephalic </a:t>
            </a:r>
            <a:r>
              <a:rPr sz="2400" spc="-70" dirty="0">
                <a:latin typeface="Times New Roman"/>
                <a:cs typeface="Times New Roman"/>
              </a:rPr>
              <a:t>(first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choice)</a:t>
            </a:r>
            <a:endParaRPr sz="24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340" algn="l"/>
              </a:tabLst>
            </a:pPr>
            <a:r>
              <a:rPr sz="2400" spc="-135" dirty="0">
                <a:latin typeface="Times New Roman"/>
                <a:cs typeface="Times New Roman"/>
              </a:rPr>
              <a:t>Brachiocephalic </a:t>
            </a:r>
            <a:r>
              <a:rPr sz="2400" spc="-110" dirty="0">
                <a:latin typeface="Times New Roman"/>
                <a:cs typeface="Times New Roman"/>
              </a:rPr>
              <a:t>(second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choice)</a:t>
            </a:r>
            <a:endParaRPr sz="24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340" algn="l"/>
              </a:tabLst>
            </a:pPr>
            <a:r>
              <a:rPr sz="2400" spc="-140" dirty="0">
                <a:latin typeface="Times New Roman"/>
                <a:cs typeface="Times New Roman"/>
              </a:rPr>
              <a:t>Brachiobasilic </a:t>
            </a:r>
            <a:r>
              <a:rPr sz="2400" spc="-60" dirty="0">
                <a:latin typeface="Times New Roman"/>
                <a:cs typeface="Times New Roman"/>
              </a:rPr>
              <a:t>(third </a:t>
            </a:r>
            <a:r>
              <a:rPr sz="2400" spc="-95" dirty="0">
                <a:latin typeface="Times New Roman"/>
                <a:cs typeface="Times New Roman"/>
              </a:rPr>
              <a:t>choice, </a:t>
            </a:r>
            <a:r>
              <a:rPr sz="2400" spc="-90" dirty="0">
                <a:latin typeface="Times New Roman"/>
                <a:cs typeface="Times New Roman"/>
              </a:rPr>
              <a:t>requires </a:t>
            </a:r>
            <a:r>
              <a:rPr sz="2400" spc="-114" dirty="0">
                <a:latin typeface="Times New Roman"/>
                <a:cs typeface="Times New Roman"/>
              </a:rPr>
              <a:t>superficialization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basilic</a:t>
            </a:r>
            <a:endParaRPr sz="2400">
              <a:latin typeface="Times New Roman"/>
              <a:cs typeface="Times New Roman"/>
            </a:endParaRPr>
          </a:p>
          <a:p>
            <a:pPr marL="560705">
              <a:lnSpc>
                <a:spcPct val="100000"/>
              </a:lnSpc>
            </a:pPr>
            <a:r>
              <a:rPr sz="2400" spc="-95" dirty="0">
                <a:latin typeface="Times New Roman"/>
                <a:cs typeface="Times New Roman"/>
              </a:rPr>
              <a:t>vein, </a:t>
            </a:r>
            <a:r>
              <a:rPr sz="2400" spc="-20" dirty="0">
                <a:latin typeface="Times New Roman"/>
                <a:cs typeface="Times New Roman"/>
              </a:rPr>
              <a:t>i.e.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90">
                <a:latin typeface="Times New Roman"/>
                <a:cs typeface="Times New Roman"/>
              </a:rPr>
              <a:t>transposition</a:t>
            </a:r>
            <a:r>
              <a:rPr sz="2400" spc="-90" smtClean="0">
                <a:latin typeface="Times New Roman"/>
                <a:cs typeface="Times New Roman"/>
              </a:rPr>
              <a:t>)</a:t>
            </a:r>
            <a:endParaRPr lang="en-US" sz="2400" spc="-90" dirty="0" smtClean="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57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55" smtClean="0">
                <a:latin typeface="Times New Roman"/>
                <a:cs typeface="Times New Roman"/>
              </a:rPr>
              <a:t>Lower </a:t>
            </a:r>
            <a:r>
              <a:rPr sz="2600" spc="-80" dirty="0">
                <a:latin typeface="Times New Roman"/>
                <a:cs typeface="Times New Roman"/>
              </a:rPr>
              <a:t>extremity </a:t>
            </a:r>
            <a:r>
              <a:rPr sz="2600" spc="-125" dirty="0">
                <a:latin typeface="Times New Roman"/>
                <a:cs typeface="Times New Roman"/>
              </a:rPr>
              <a:t>fistulae </a:t>
            </a:r>
            <a:r>
              <a:rPr sz="2600" spc="-105" dirty="0">
                <a:latin typeface="Times New Roman"/>
                <a:cs typeface="Times New Roman"/>
              </a:rPr>
              <a:t>are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rare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09600"/>
            <a:ext cx="769335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9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sz="4000" b="1" spc="-95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Radiocephalic</a:t>
            </a:r>
            <a:r>
              <a:rPr sz="4000" b="1" spc="-24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2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AVF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1371599"/>
            <a:ext cx="4422775" cy="5310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42569"/>
            <a:ext cx="632206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Brachiocephalic</a:t>
            </a:r>
            <a:r>
              <a:rPr sz="4000" b="1" spc="-2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2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AVF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7000" y="1447800"/>
            <a:ext cx="38100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41751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Arteriovenous</a:t>
            </a:r>
            <a:r>
              <a:rPr sz="4000" b="1" spc="-2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176770" cy="33220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241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30" dirty="0">
                <a:latin typeface="Times New Roman"/>
                <a:cs typeface="Times New Roman"/>
              </a:rPr>
              <a:t>Synthetic </a:t>
            </a:r>
            <a:r>
              <a:rPr sz="2600" spc="-75" dirty="0">
                <a:latin typeface="Times New Roman"/>
                <a:cs typeface="Times New Roman"/>
              </a:rPr>
              <a:t>conduit, </a:t>
            </a:r>
            <a:r>
              <a:rPr sz="2600" spc="-160" dirty="0">
                <a:latin typeface="Times New Roman"/>
                <a:cs typeface="Times New Roman"/>
              </a:rPr>
              <a:t>usually </a:t>
            </a:r>
            <a:r>
              <a:rPr sz="2600" spc="-105">
                <a:latin typeface="Times New Roman"/>
                <a:cs typeface="Times New Roman"/>
              </a:rPr>
              <a:t>polytetrafluoroethylene </a:t>
            </a:r>
            <a:r>
              <a:rPr sz="2600" spc="-40" smtClean="0">
                <a:latin typeface="Times New Roman"/>
                <a:cs typeface="Times New Roman"/>
              </a:rPr>
              <a:t>, </a:t>
            </a:r>
            <a:r>
              <a:rPr sz="2600" spc="-110" dirty="0">
                <a:latin typeface="Times New Roman"/>
                <a:cs typeface="Times New Roman"/>
              </a:rPr>
              <a:t>between </a:t>
            </a:r>
            <a:r>
              <a:rPr sz="2600" spc="-160" dirty="0">
                <a:latin typeface="Times New Roman"/>
                <a:cs typeface="Times New Roman"/>
              </a:rPr>
              <a:t>an </a:t>
            </a:r>
            <a:r>
              <a:rPr sz="2600" spc="-55" dirty="0">
                <a:latin typeface="Times New Roman"/>
                <a:cs typeface="Times New Roman"/>
              </a:rPr>
              <a:t>artery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204">
                <a:latin typeface="Times New Roman"/>
                <a:cs typeface="Times New Roman"/>
              </a:rPr>
              <a:t>a</a:t>
            </a:r>
            <a:r>
              <a:rPr sz="2600" spc="75">
                <a:latin typeface="Times New Roman"/>
                <a:cs typeface="Times New Roman"/>
              </a:rPr>
              <a:t> </a:t>
            </a:r>
            <a:r>
              <a:rPr sz="2600" spc="-150" smtClean="0">
                <a:latin typeface="Times New Roman"/>
                <a:cs typeface="Times New Roman"/>
              </a:rPr>
              <a:t>vein</a:t>
            </a:r>
            <a:endParaRPr lang="en-US" sz="2600" spc="-150" dirty="0" smtClean="0">
              <a:latin typeface="Times New Roman"/>
              <a:cs typeface="Times New Roman"/>
            </a:endParaRPr>
          </a:p>
          <a:p>
            <a:pPr marL="285115" marR="5080" indent="-27241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lang="en-US" sz="2600" spc="-150" dirty="0" smtClean="0">
                <a:latin typeface="Times New Roman"/>
                <a:cs typeface="Times New Roman"/>
              </a:rPr>
              <a:t> </a:t>
            </a:r>
            <a:r>
              <a:rPr sz="2600" spc="-100" smtClean="0">
                <a:latin typeface="Times New Roman"/>
                <a:cs typeface="Times New Roman"/>
              </a:rPr>
              <a:t>Either </a:t>
            </a:r>
            <a:r>
              <a:rPr sz="2600" spc="-100" dirty="0">
                <a:latin typeface="Times New Roman"/>
                <a:cs typeface="Times New Roman"/>
              </a:rPr>
              <a:t>straight </a:t>
            </a:r>
            <a:r>
              <a:rPr sz="2600" spc="-40">
                <a:latin typeface="Times New Roman"/>
                <a:cs typeface="Times New Roman"/>
              </a:rPr>
              <a:t>or</a:t>
            </a:r>
            <a:r>
              <a:rPr sz="2600" spc="-10">
                <a:latin typeface="Times New Roman"/>
                <a:cs typeface="Times New Roman"/>
              </a:rPr>
              <a:t> </a:t>
            </a:r>
            <a:r>
              <a:rPr sz="2600" spc="-110" smtClean="0">
                <a:latin typeface="Times New Roman"/>
                <a:cs typeface="Times New Roman"/>
              </a:rPr>
              <a:t>looped</a:t>
            </a:r>
            <a:r>
              <a:rPr lang="en-US" sz="2600" spc="-110" dirty="0" smtClean="0">
                <a:latin typeface="Times New Roman"/>
                <a:cs typeface="Times New Roman"/>
              </a:rPr>
              <a:t> </a:t>
            </a:r>
          </a:p>
          <a:p>
            <a:pPr marL="285115" marR="5080" indent="-27241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lang="en-US" sz="2600" spc="-110" dirty="0" smtClean="0">
                <a:latin typeface="Times New Roman"/>
                <a:cs typeface="Times New Roman"/>
              </a:rPr>
              <a:t> </a:t>
            </a:r>
            <a:r>
              <a:rPr sz="2600" spc="-130" smtClean="0">
                <a:latin typeface="Times New Roman"/>
                <a:cs typeface="Times New Roman"/>
              </a:rPr>
              <a:t>Common</a:t>
            </a:r>
            <a:r>
              <a:rPr sz="2600" spc="-90" smtClean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sites</a:t>
            </a:r>
            <a:endParaRPr sz="26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340" algn="l"/>
              </a:tabLst>
            </a:pPr>
            <a:r>
              <a:rPr sz="2400" spc="-120" dirty="0">
                <a:latin typeface="Times New Roman"/>
                <a:cs typeface="Times New Roman"/>
              </a:rPr>
              <a:t>Straight </a:t>
            </a:r>
            <a:r>
              <a:rPr sz="2400" spc="-85" dirty="0">
                <a:latin typeface="Times New Roman"/>
                <a:cs typeface="Times New Roman"/>
              </a:rPr>
              <a:t>forearm </a:t>
            </a:r>
            <a:r>
              <a:rPr sz="2400" spc="30" dirty="0">
                <a:latin typeface="Times New Roman"/>
                <a:cs typeface="Times New Roman"/>
              </a:rPr>
              <a:t>: </a:t>
            </a:r>
            <a:r>
              <a:rPr sz="2400" spc="-145" dirty="0">
                <a:latin typeface="Times New Roman"/>
                <a:cs typeface="Times New Roman"/>
              </a:rPr>
              <a:t>Radial </a:t>
            </a:r>
            <a:r>
              <a:rPr sz="2400" spc="-55" dirty="0">
                <a:latin typeface="Times New Roman"/>
                <a:cs typeface="Times New Roman"/>
              </a:rPr>
              <a:t>artery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30">
                <a:latin typeface="Times New Roman"/>
                <a:cs typeface="Times New Roman"/>
              </a:rPr>
              <a:t>cephalic</a:t>
            </a:r>
            <a:r>
              <a:rPr sz="2400" spc="-165">
                <a:latin typeface="Times New Roman"/>
                <a:cs typeface="Times New Roman"/>
              </a:rPr>
              <a:t> </a:t>
            </a:r>
            <a:r>
              <a:rPr sz="2400" spc="-145" smtClean="0">
                <a:latin typeface="Times New Roman"/>
                <a:cs typeface="Times New Roman"/>
              </a:rPr>
              <a:t>vein</a:t>
            </a:r>
            <a:endParaRPr lang="en-US" sz="2400" spc="-145" dirty="0" smtClean="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340" algn="l"/>
              </a:tabLst>
            </a:pPr>
            <a:r>
              <a:rPr lang="en-US" sz="2400" spc="-145" dirty="0" smtClean="0">
                <a:latin typeface="Times New Roman"/>
                <a:cs typeface="Times New Roman"/>
              </a:rPr>
              <a:t> </a:t>
            </a:r>
            <a:r>
              <a:rPr sz="2400" spc="-125" smtClean="0">
                <a:latin typeface="Times New Roman"/>
                <a:cs typeface="Times New Roman"/>
              </a:rPr>
              <a:t>Looped </a:t>
            </a:r>
            <a:r>
              <a:rPr sz="2400" spc="-85" dirty="0">
                <a:latin typeface="Times New Roman"/>
                <a:cs typeface="Times New Roman"/>
              </a:rPr>
              <a:t>forearm </a:t>
            </a:r>
            <a:r>
              <a:rPr sz="2400" spc="30" dirty="0">
                <a:latin typeface="Times New Roman"/>
                <a:cs typeface="Times New Roman"/>
              </a:rPr>
              <a:t>: </a:t>
            </a:r>
            <a:r>
              <a:rPr sz="2400" spc="-120" dirty="0">
                <a:latin typeface="Times New Roman"/>
                <a:cs typeface="Times New Roman"/>
              </a:rPr>
              <a:t>brachial </a:t>
            </a:r>
            <a:r>
              <a:rPr sz="2400" spc="-55" dirty="0">
                <a:latin typeface="Times New Roman"/>
                <a:cs typeface="Times New Roman"/>
              </a:rPr>
              <a:t>artery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30">
                <a:latin typeface="Times New Roman"/>
                <a:cs typeface="Times New Roman"/>
              </a:rPr>
              <a:t>cephalic</a:t>
            </a:r>
            <a:r>
              <a:rPr sz="2400" spc="-190">
                <a:latin typeface="Times New Roman"/>
                <a:cs typeface="Times New Roman"/>
              </a:rPr>
              <a:t> </a:t>
            </a:r>
            <a:r>
              <a:rPr sz="2400" spc="-145" smtClean="0">
                <a:latin typeface="Times New Roman"/>
                <a:cs typeface="Times New Roman"/>
              </a:rPr>
              <a:t>vein</a:t>
            </a:r>
            <a:r>
              <a:rPr lang="en-US" sz="2400" spc="-145" dirty="0" smtClean="0">
                <a:latin typeface="Times New Roman"/>
                <a:cs typeface="Times New Roman"/>
              </a:rPr>
              <a:t> </a:t>
            </a: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340" algn="l"/>
              </a:tabLst>
            </a:pPr>
            <a:r>
              <a:rPr lang="en-US" sz="2400" spc="-145" dirty="0" smtClean="0">
                <a:latin typeface="Times New Roman"/>
                <a:cs typeface="Times New Roman"/>
              </a:rPr>
              <a:t> </a:t>
            </a:r>
            <a:r>
              <a:rPr sz="2400" spc="-120" smtClean="0">
                <a:latin typeface="Times New Roman"/>
                <a:cs typeface="Times New Roman"/>
              </a:rPr>
              <a:t>Straight </a:t>
            </a:r>
            <a:r>
              <a:rPr sz="2400" spc="-75" dirty="0">
                <a:latin typeface="Times New Roman"/>
                <a:cs typeface="Times New Roman"/>
              </a:rPr>
              <a:t>upper </a:t>
            </a:r>
            <a:r>
              <a:rPr sz="2400" spc="-85" dirty="0">
                <a:latin typeface="Times New Roman"/>
                <a:cs typeface="Times New Roman"/>
              </a:rPr>
              <a:t>arm </a:t>
            </a:r>
            <a:r>
              <a:rPr sz="2400" spc="30" dirty="0">
                <a:latin typeface="Times New Roman"/>
                <a:cs typeface="Times New Roman"/>
              </a:rPr>
              <a:t>: </a:t>
            </a:r>
            <a:r>
              <a:rPr sz="2400" spc="-120" dirty="0">
                <a:latin typeface="Times New Roman"/>
                <a:cs typeface="Times New Roman"/>
              </a:rPr>
              <a:t>brachial </a:t>
            </a:r>
            <a:r>
              <a:rPr sz="2400" spc="-55" dirty="0">
                <a:latin typeface="Times New Roman"/>
                <a:cs typeface="Times New Roman"/>
              </a:rPr>
              <a:t>artery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20">
                <a:latin typeface="Times New Roman"/>
                <a:cs typeface="Times New Roman"/>
              </a:rPr>
              <a:t>axillary</a:t>
            </a:r>
            <a:r>
              <a:rPr sz="2400" spc="-175">
                <a:latin typeface="Times New Roman"/>
                <a:cs typeface="Times New Roman"/>
              </a:rPr>
              <a:t> </a:t>
            </a:r>
            <a:r>
              <a:rPr sz="2400" spc="-145" smtClean="0">
                <a:latin typeface="Times New Roman"/>
                <a:cs typeface="Times New Roman"/>
              </a:rPr>
              <a:t>vein</a:t>
            </a:r>
            <a:r>
              <a:rPr lang="en-US" sz="2400" spc="-145" dirty="0" smtClean="0">
                <a:latin typeface="Times New Roman"/>
                <a:cs typeface="Times New Roman"/>
              </a:rPr>
              <a:t> </a:t>
            </a: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340" algn="l"/>
              </a:tabLst>
            </a:pPr>
            <a:r>
              <a:rPr lang="en-US" sz="2400" spc="-145" dirty="0" smtClean="0">
                <a:latin typeface="Times New Roman"/>
                <a:cs typeface="Times New Roman"/>
              </a:rPr>
              <a:t> </a:t>
            </a:r>
            <a:r>
              <a:rPr sz="2400" spc="-130" smtClean="0">
                <a:latin typeface="Times New Roman"/>
                <a:cs typeface="Times New Roman"/>
              </a:rPr>
              <a:t>Looped </a:t>
            </a:r>
            <a:r>
              <a:rPr sz="2400" spc="-75" dirty="0">
                <a:latin typeface="Times New Roman"/>
                <a:cs typeface="Times New Roman"/>
              </a:rPr>
              <a:t>upper </a:t>
            </a:r>
            <a:r>
              <a:rPr sz="2400" spc="-85" dirty="0">
                <a:latin typeface="Times New Roman"/>
                <a:cs typeface="Times New Roman"/>
              </a:rPr>
              <a:t>arm </a:t>
            </a:r>
            <a:r>
              <a:rPr sz="2400" spc="30" dirty="0">
                <a:latin typeface="Times New Roman"/>
                <a:cs typeface="Times New Roman"/>
              </a:rPr>
              <a:t>: </a:t>
            </a:r>
            <a:r>
              <a:rPr sz="2400" spc="-120" dirty="0">
                <a:latin typeface="Times New Roman"/>
                <a:cs typeface="Times New Roman"/>
              </a:rPr>
              <a:t>axillary </a:t>
            </a:r>
            <a:r>
              <a:rPr sz="2400" spc="-55" dirty="0">
                <a:latin typeface="Times New Roman"/>
                <a:cs typeface="Times New Roman"/>
              </a:rPr>
              <a:t>artery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20" dirty="0">
                <a:latin typeface="Times New Roman"/>
                <a:cs typeface="Times New Roman"/>
              </a:rPr>
              <a:t>axillary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vein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41751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Arteriovenous</a:t>
            </a:r>
            <a:r>
              <a:rPr sz="4000" b="1" spc="-2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6800" y="1752600"/>
            <a:ext cx="6800850" cy="4223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71309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Tunneled </a:t>
            </a:r>
            <a:r>
              <a:rPr sz="4000" b="1" spc="-14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Cuffed</a:t>
            </a:r>
            <a:r>
              <a:rPr sz="4000" b="1" spc="-3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1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Catheters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73735" y="1374963"/>
            <a:ext cx="8113065" cy="27597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7042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705485" algn="l"/>
              </a:tabLst>
            </a:pPr>
            <a:r>
              <a:rPr spc="-140" dirty="0"/>
              <a:t>Dual </a:t>
            </a:r>
            <a:r>
              <a:rPr spc="-120"/>
              <a:t>lumen</a:t>
            </a:r>
            <a:r>
              <a:rPr spc="-25"/>
              <a:t> </a:t>
            </a:r>
            <a:r>
              <a:rPr spc="-90" smtClean="0"/>
              <a:t>catheters</a:t>
            </a:r>
            <a:r>
              <a:rPr lang="en-US" spc="-90" dirty="0" smtClean="0"/>
              <a:t> </a:t>
            </a:r>
          </a:p>
          <a:p>
            <a:pPr marL="7042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705485" algn="l"/>
              </a:tabLst>
            </a:pPr>
            <a:r>
              <a:rPr lang="en-US" spc="-90" dirty="0" smtClean="0"/>
              <a:t> </a:t>
            </a:r>
            <a:r>
              <a:rPr spc="-150" smtClean="0"/>
              <a:t>Most </a:t>
            </a:r>
            <a:r>
              <a:rPr spc="-150" dirty="0"/>
              <a:t>commonly </a:t>
            </a:r>
            <a:r>
              <a:rPr spc="-130" dirty="0"/>
              <a:t>placed </a:t>
            </a:r>
            <a:r>
              <a:rPr spc="-120" dirty="0"/>
              <a:t>in </a:t>
            </a:r>
            <a:r>
              <a:rPr spc="-75" dirty="0"/>
              <a:t>the </a:t>
            </a:r>
            <a:r>
              <a:rPr spc="-80" dirty="0"/>
              <a:t>internal </a:t>
            </a:r>
            <a:r>
              <a:rPr spc="-125" dirty="0"/>
              <a:t>jugular </a:t>
            </a:r>
            <a:r>
              <a:rPr spc="-100" dirty="0"/>
              <a:t>vein, </a:t>
            </a:r>
            <a:r>
              <a:rPr spc="-110" dirty="0"/>
              <a:t>exiting </a:t>
            </a:r>
            <a:r>
              <a:rPr spc="-285" dirty="0"/>
              <a:t>at  </a:t>
            </a:r>
            <a:r>
              <a:rPr spc="-75" dirty="0"/>
              <a:t>the </a:t>
            </a:r>
            <a:r>
              <a:rPr spc="-90" dirty="0"/>
              <a:t>upper, </a:t>
            </a:r>
            <a:r>
              <a:rPr spc="-65"/>
              <a:t>anterior</a:t>
            </a:r>
            <a:r>
              <a:rPr spc="-165"/>
              <a:t> </a:t>
            </a:r>
            <a:r>
              <a:rPr spc="-110" smtClean="0"/>
              <a:t>chest</a:t>
            </a:r>
            <a:endParaRPr lang="en-US" spc="-110" dirty="0" smtClean="0"/>
          </a:p>
          <a:p>
            <a:pPr marL="7042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705485" algn="l"/>
              </a:tabLst>
            </a:pPr>
            <a:r>
              <a:rPr lang="en-US" spc="-110" dirty="0" smtClean="0"/>
              <a:t> </a:t>
            </a:r>
            <a:r>
              <a:rPr spc="-155" smtClean="0"/>
              <a:t>Can </a:t>
            </a:r>
            <a:r>
              <a:rPr spc="-155" dirty="0"/>
              <a:t>also </a:t>
            </a:r>
            <a:r>
              <a:rPr spc="-120" dirty="0"/>
              <a:t>be </a:t>
            </a:r>
            <a:r>
              <a:rPr spc="-130" dirty="0"/>
              <a:t>placed </a:t>
            </a:r>
            <a:r>
              <a:rPr spc="-120" dirty="0"/>
              <a:t>in </a:t>
            </a:r>
            <a:r>
              <a:rPr spc="-75" dirty="0"/>
              <a:t>the </a:t>
            </a:r>
            <a:r>
              <a:rPr spc="-120"/>
              <a:t>femoral</a:t>
            </a:r>
            <a:r>
              <a:rPr spc="225"/>
              <a:t> </a:t>
            </a:r>
            <a:r>
              <a:rPr spc="-150" smtClean="0"/>
              <a:t>vein</a:t>
            </a:r>
            <a:r>
              <a:rPr lang="en-US" spc="-150" dirty="0" smtClean="0"/>
              <a:t> </a:t>
            </a:r>
          </a:p>
          <a:p>
            <a:pPr marL="7042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705485" algn="l"/>
              </a:tabLst>
            </a:pPr>
            <a:r>
              <a:rPr lang="en-US" spc="-150" dirty="0" smtClean="0"/>
              <a:t> </a:t>
            </a:r>
            <a:r>
              <a:rPr spc="-185" smtClean="0"/>
              <a:t>Subclavian </a:t>
            </a:r>
            <a:r>
              <a:rPr spc="-90" dirty="0"/>
              <a:t>catheters </a:t>
            </a:r>
            <a:r>
              <a:rPr spc="-135" dirty="0"/>
              <a:t>should </a:t>
            </a:r>
            <a:r>
              <a:rPr spc="-120" dirty="0"/>
              <a:t>be </a:t>
            </a:r>
            <a:r>
              <a:rPr spc="-160" dirty="0"/>
              <a:t>avoided </a:t>
            </a:r>
            <a:r>
              <a:rPr spc="-155" dirty="0"/>
              <a:t>given </a:t>
            </a:r>
            <a:r>
              <a:rPr spc="-80" dirty="0"/>
              <a:t>the </a:t>
            </a:r>
            <a:r>
              <a:rPr spc="-105" dirty="0"/>
              <a:t>risk </a:t>
            </a:r>
            <a:r>
              <a:rPr spc="-530" dirty="0"/>
              <a:t>of  </a:t>
            </a:r>
            <a:r>
              <a:rPr spc="-165" dirty="0"/>
              <a:t>subclavian</a:t>
            </a:r>
            <a:r>
              <a:rPr spc="-95" dirty="0"/>
              <a:t> </a:t>
            </a:r>
            <a:r>
              <a:rPr spc="-125" dirty="0"/>
              <a:t>stenosis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381000"/>
            <a:ext cx="586455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Cuffed </a:t>
            </a:r>
            <a:r>
              <a:rPr sz="40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Dialysis</a:t>
            </a:r>
            <a:r>
              <a:rPr sz="4000" b="1" spc="-3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1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Catheter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6400" y="1219200"/>
            <a:ext cx="5684774" cy="5362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61112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Dialysis </a:t>
            </a:r>
            <a:r>
              <a:rPr sz="40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Access </a:t>
            </a:r>
            <a:r>
              <a:rPr sz="4000" b="1" spc="-4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4000" b="1" spc="-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sz="4000" b="1" spc="-2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sz="4000" b="1" spc="-3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527340"/>
            <a:ext cx="7924165" cy="3001463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00" dirty="0">
                <a:latin typeface="Times New Roman"/>
                <a:cs typeface="Times New Roman"/>
              </a:rPr>
              <a:t>Graft</a:t>
            </a:r>
            <a:endParaRPr sz="2600">
              <a:latin typeface="Times New Roman"/>
              <a:cs typeface="Times New Roman"/>
            </a:endParaRPr>
          </a:p>
          <a:p>
            <a:pPr marL="561340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975" algn="l"/>
              </a:tabLst>
            </a:pPr>
            <a:r>
              <a:rPr sz="2400" spc="-150" dirty="0">
                <a:latin typeface="Times New Roman"/>
                <a:cs typeface="Times New Roman"/>
              </a:rPr>
              <a:t>Usually </a:t>
            </a:r>
            <a:r>
              <a:rPr sz="2400" spc="-114" dirty="0">
                <a:latin typeface="Times New Roman"/>
                <a:cs typeface="Times New Roman"/>
              </a:rPr>
              <a:t>cannulated </a:t>
            </a:r>
            <a:r>
              <a:rPr sz="2400" spc="-100">
                <a:latin typeface="Times New Roman"/>
                <a:cs typeface="Times New Roman"/>
              </a:rPr>
              <a:t>within</a:t>
            </a:r>
            <a:r>
              <a:rPr sz="2400" spc="45">
                <a:latin typeface="Times New Roman"/>
                <a:cs typeface="Times New Roman"/>
              </a:rPr>
              <a:t> </a:t>
            </a:r>
            <a:r>
              <a:rPr sz="2400" spc="-150" smtClean="0">
                <a:latin typeface="Times New Roman"/>
                <a:cs typeface="Times New Roman"/>
              </a:rPr>
              <a:t>weeks</a:t>
            </a:r>
            <a:r>
              <a:rPr lang="en-US" sz="2400" spc="-150" dirty="0" smtClean="0">
                <a:latin typeface="Times New Roman"/>
                <a:cs typeface="Times New Roman"/>
              </a:rPr>
              <a:t> </a:t>
            </a:r>
          </a:p>
          <a:p>
            <a:pPr marL="561340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975" algn="l"/>
              </a:tabLst>
            </a:pPr>
            <a:r>
              <a:rPr lang="en-US" sz="2400" spc="-150" dirty="0" smtClean="0">
                <a:latin typeface="Times New Roman"/>
                <a:cs typeface="Times New Roman"/>
              </a:rPr>
              <a:t> </a:t>
            </a:r>
            <a:r>
              <a:rPr sz="2400" spc="-160" smtClean="0">
                <a:latin typeface="Times New Roman"/>
                <a:cs typeface="Times New Roman"/>
              </a:rPr>
              <a:t>Vectra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10" dirty="0">
                <a:latin typeface="Times New Roman"/>
                <a:cs typeface="Times New Roman"/>
              </a:rPr>
              <a:t>flexine </a:t>
            </a:r>
            <a:r>
              <a:rPr sz="2400" spc="-114" dirty="0">
                <a:latin typeface="Times New Roman"/>
                <a:cs typeface="Times New Roman"/>
              </a:rPr>
              <a:t>grafts </a:t>
            </a:r>
            <a:r>
              <a:rPr sz="2400" spc="-145" dirty="0">
                <a:latin typeface="Times New Roman"/>
                <a:cs typeface="Times New Roman"/>
              </a:rPr>
              <a:t>can </a:t>
            </a:r>
            <a:r>
              <a:rPr sz="2400" spc="-170" dirty="0">
                <a:latin typeface="Times New Roman"/>
                <a:cs typeface="Times New Roman"/>
              </a:rPr>
              <a:t>safely </a:t>
            </a:r>
            <a:r>
              <a:rPr sz="2400" spc="-110" dirty="0">
                <a:latin typeface="Times New Roman"/>
                <a:cs typeface="Times New Roman"/>
              </a:rPr>
              <a:t>be cannulated </a:t>
            </a:r>
            <a:r>
              <a:rPr sz="2400" spc="-85" dirty="0">
                <a:latin typeface="Times New Roman"/>
                <a:cs typeface="Times New Roman"/>
              </a:rPr>
              <a:t>after </a:t>
            </a:r>
            <a:r>
              <a:rPr sz="2400" spc="30" dirty="0">
                <a:latin typeface="Times New Roman"/>
                <a:cs typeface="Times New Roman"/>
              </a:rPr>
              <a:t>~12</a:t>
            </a:r>
            <a:r>
              <a:rPr sz="2400" spc="40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hours</a:t>
            </a:r>
            <a:endParaRPr sz="24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58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40" dirty="0">
                <a:latin typeface="Times New Roman"/>
                <a:cs typeface="Times New Roman"/>
              </a:rPr>
              <a:t>Fistula</a:t>
            </a:r>
            <a:endParaRPr sz="2600">
              <a:latin typeface="Times New Roman"/>
              <a:cs typeface="Times New Roman"/>
            </a:endParaRPr>
          </a:p>
          <a:p>
            <a:pPr marL="561340" lvl="1" indent="-228600">
              <a:lnSpc>
                <a:spcPct val="1000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975" algn="l"/>
              </a:tabLst>
            </a:pPr>
            <a:r>
              <a:rPr sz="2400" spc="-150" dirty="0">
                <a:latin typeface="Times New Roman"/>
                <a:cs typeface="Times New Roman"/>
              </a:rPr>
              <a:t>Median </a:t>
            </a:r>
            <a:r>
              <a:rPr sz="2400" spc="-75" dirty="0">
                <a:latin typeface="Times New Roman"/>
                <a:cs typeface="Times New Roman"/>
              </a:rPr>
              <a:t>period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05" dirty="0">
                <a:latin typeface="Times New Roman"/>
                <a:cs typeface="Times New Roman"/>
              </a:rPr>
              <a:t>100 </a:t>
            </a:r>
            <a:r>
              <a:rPr sz="2400" spc="-190" dirty="0">
                <a:latin typeface="Times New Roman"/>
                <a:cs typeface="Times New Roman"/>
              </a:rPr>
              <a:t>days </a:t>
            </a:r>
            <a:r>
              <a:rPr sz="2400" spc="-100" dirty="0">
                <a:latin typeface="Times New Roman"/>
                <a:cs typeface="Times New Roman"/>
              </a:rPr>
              <a:t>before </a:t>
            </a:r>
            <a:r>
              <a:rPr sz="2400" spc="-114" dirty="0">
                <a:latin typeface="Times New Roman"/>
                <a:cs typeface="Times New Roman"/>
              </a:rPr>
              <a:t>cannulation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U.S.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0">
                <a:latin typeface="Times New Roman"/>
                <a:cs typeface="Times New Roman"/>
              </a:rPr>
              <a:t>U.K</a:t>
            </a:r>
            <a:r>
              <a:rPr sz="2400" spc="-110" smtClean="0">
                <a:latin typeface="Times New Roman"/>
                <a:cs typeface="Times New Roman"/>
              </a:rPr>
              <a:t>.</a:t>
            </a:r>
            <a:endParaRPr lang="en-US" sz="2400" spc="-110" dirty="0" smtClean="0">
              <a:latin typeface="Times New Roman"/>
              <a:cs typeface="Times New Roman"/>
            </a:endParaRPr>
          </a:p>
          <a:p>
            <a:pPr marL="561340" lvl="1" indent="-228600">
              <a:lnSpc>
                <a:spcPct val="100000"/>
              </a:lnSpc>
              <a:spcBef>
                <a:spcPts val="425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561975" algn="l"/>
              </a:tabLst>
            </a:pPr>
            <a:r>
              <a:rPr lang="en-US" sz="2400" spc="-110" dirty="0" smtClean="0">
                <a:latin typeface="Times New Roman"/>
                <a:cs typeface="Times New Roman"/>
              </a:rPr>
              <a:t> </a:t>
            </a:r>
            <a:r>
              <a:rPr sz="2400" spc="-110" smtClean="0">
                <a:latin typeface="Times New Roman"/>
                <a:cs typeface="Times New Roman"/>
              </a:rPr>
              <a:t>Initial </a:t>
            </a:r>
            <a:r>
              <a:rPr sz="2400" spc="-114" dirty="0">
                <a:latin typeface="Times New Roman"/>
                <a:cs typeface="Times New Roman"/>
              </a:rPr>
              <a:t>cannulation </a:t>
            </a:r>
            <a:r>
              <a:rPr sz="2400" spc="-125" dirty="0">
                <a:latin typeface="Times New Roman"/>
                <a:cs typeface="Times New Roman"/>
              </a:rPr>
              <a:t>should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75" dirty="0">
                <a:latin typeface="Times New Roman"/>
                <a:cs typeface="Times New Roman"/>
              </a:rPr>
              <a:t>performed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145" dirty="0">
                <a:latin typeface="Times New Roman"/>
                <a:cs typeface="Times New Roman"/>
              </a:rPr>
              <a:t>small </a:t>
            </a:r>
            <a:r>
              <a:rPr sz="2400" spc="-160" dirty="0">
                <a:latin typeface="Times New Roman"/>
                <a:cs typeface="Times New Roman"/>
              </a:rPr>
              <a:t>gauge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needles</a:t>
            </a:r>
            <a:endParaRPr sz="2400">
              <a:latin typeface="Times New Roman"/>
              <a:cs typeface="Times New Roman"/>
            </a:endParaRPr>
          </a:p>
          <a:p>
            <a:pPr marL="561340">
              <a:lnSpc>
                <a:spcPct val="100000"/>
              </a:lnSpc>
            </a:pPr>
            <a:r>
              <a:rPr sz="2400" spc="-135" dirty="0">
                <a:latin typeface="Times New Roman"/>
                <a:cs typeface="Times New Roman"/>
              </a:rPr>
              <a:t>and low </a:t>
            </a:r>
            <a:r>
              <a:rPr sz="2400" spc="-114">
                <a:latin typeface="Times New Roman"/>
                <a:cs typeface="Times New Roman"/>
              </a:rPr>
              <a:t>blood</a:t>
            </a:r>
            <a:r>
              <a:rPr sz="2400" spc="45">
                <a:latin typeface="Times New Roman"/>
                <a:cs typeface="Times New Roman"/>
              </a:rPr>
              <a:t> </a:t>
            </a:r>
            <a:r>
              <a:rPr sz="2400" spc="-145" smtClean="0">
                <a:latin typeface="Times New Roman"/>
                <a:cs typeface="Times New Roman"/>
              </a:rPr>
              <a:t>flow</a:t>
            </a:r>
            <a:r>
              <a:rPr lang="en-US" sz="2400" spc="-145" dirty="0" smtClean="0"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723615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1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Complications </a:t>
            </a:r>
            <a:r>
              <a:rPr sz="4000" b="1" spc="-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sz="4000" b="1" spc="-229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AVF </a:t>
            </a:r>
            <a:r>
              <a:rPr sz="4000" b="1" spc="-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sz="4000" b="1" spc="-3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2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AVG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68907"/>
            <a:ext cx="7573645" cy="443005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6385" indent="-273685">
              <a:lnSpc>
                <a:spcPct val="100000"/>
              </a:lnSpc>
              <a:spcBef>
                <a:spcPts val="38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7020" algn="l"/>
              </a:tabLst>
            </a:pPr>
            <a:r>
              <a:rPr sz="2600" spc="-135" smtClean="0">
                <a:latin typeface="Times New Roman"/>
                <a:cs typeface="Times New Roman"/>
              </a:rPr>
              <a:t>Thrombosis</a:t>
            </a:r>
            <a:endParaRPr lang="en-US" sz="2600" spc="-135" dirty="0" smtClean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8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US" sz="2600" spc="-135" dirty="0" smtClean="0">
                <a:latin typeface="Times New Roman"/>
                <a:cs typeface="Times New Roman"/>
              </a:rPr>
              <a:t> </a:t>
            </a:r>
            <a:r>
              <a:rPr sz="2600" spc="-120" smtClean="0">
                <a:latin typeface="Times New Roman"/>
                <a:cs typeface="Times New Roman"/>
              </a:rPr>
              <a:t>Infection </a:t>
            </a:r>
            <a:r>
              <a:rPr sz="2600" spc="-120" dirty="0">
                <a:latin typeface="Times New Roman"/>
                <a:cs typeface="Times New Roman"/>
              </a:rPr>
              <a:t>(10%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320" dirty="0">
                <a:latin typeface="Times New Roman"/>
                <a:cs typeface="Times New Roman"/>
              </a:rPr>
              <a:t>AVG, </a:t>
            </a:r>
            <a:r>
              <a:rPr sz="2600" spc="-165" dirty="0">
                <a:latin typeface="Times New Roman"/>
                <a:cs typeface="Times New Roman"/>
              </a:rPr>
              <a:t>5%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110" dirty="0">
                <a:latin typeface="Times New Roman"/>
                <a:cs typeface="Times New Roman"/>
              </a:rPr>
              <a:t>transposed </a:t>
            </a:r>
            <a:r>
              <a:rPr sz="2600" spc="-340" dirty="0">
                <a:latin typeface="Times New Roman"/>
                <a:cs typeface="Times New Roman"/>
              </a:rPr>
              <a:t>AVF, </a:t>
            </a:r>
            <a:r>
              <a:rPr sz="2600" spc="-165" dirty="0">
                <a:latin typeface="Times New Roman"/>
                <a:cs typeface="Times New Roman"/>
              </a:rPr>
              <a:t>2%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195" dirty="0">
                <a:latin typeface="Times New Roman"/>
                <a:cs typeface="Times New Roman"/>
              </a:rPr>
              <a:t>non-  </a:t>
            </a:r>
            <a:r>
              <a:rPr sz="2600" spc="-110" dirty="0">
                <a:latin typeface="Times New Roman"/>
                <a:cs typeface="Times New Roman"/>
              </a:rPr>
              <a:t>transposed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-310">
                <a:latin typeface="Times New Roman"/>
                <a:cs typeface="Times New Roman"/>
              </a:rPr>
              <a:t>AVF</a:t>
            </a:r>
            <a:r>
              <a:rPr sz="2600" spc="-310" smtClean="0">
                <a:latin typeface="Times New Roman"/>
                <a:cs typeface="Times New Roman"/>
              </a:rPr>
              <a:t>)</a:t>
            </a:r>
            <a:endParaRPr lang="en-US" sz="2600" spc="-310" dirty="0" smtClean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8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US" sz="2600" spc="-310" dirty="0" smtClean="0">
                <a:latin typeface="Times New Roman"/>
                <a:cs typeface="Times New Roman"/>
              </a:rPr>
              <a:t> </a:t>
            </a:r>
            <a:r>
              <a:rPr sz="2600" spc="-160" smtClean="0">
                <a:latin typeface="Times New Roman"/>
                <a:cs typeface="Times New Roman"/>
              </a:rPr>
              <a:t>Seromas</a:t>
            </a:r>
            <a:r>
              <a:rPr lang="en-US" sz="2600" spc="-160" dirty="0" smtClean="0">
                <a:latin typeface="Times New Roman"/>
                <a:cs typeface="Times New Roman"/>
              </a:rPr>
              <a:t> </a:t>
            </a:r>
          </a:p>
          <a:p>
            <a:pPr marL="286385" indent="-273685">
              <a:lnSpc>
                <a:spcPct val="100000"/>
              </a:lnSpc>
              <a:spcBef>
                <a:spcPts val="38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US" sz="2600" spc="-160" dirty="0" smtClean="0">
                <a:latin typeface="Times New Roman"/>
                <a:cs typeface="Times New Roman"/>
              </a:rPr>
              <a:t> </a:t>
            </a:r>
            <a:r>
              <a:rPr sz="2600" spc="-150" smtClean="0">
                <a:latin typeface="Times New Roman"/>
                <a:cs typeface="Times New Roman"/>
              </a:rPr>
              <a:t>Steal </a:t>
            </a:r>
            <a:r>
              <a:rPr sz="2600" spc="-125" dirty="0">
                <a:latin typeface="Times New Roman"/>
                <a:cs typeface="Times New Roman"/>
              </a:rPr>
              <a:t>(6%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200" dirty="0">
                <a:latin typeface="Times New Roman"/>
                <a:cs typeface="Times New Roman"/>
              </a:rPr>
              <a:t>B-C </a:t>
            </a:r>
            <a:r>
              <a:rPr sz="2600" spc="-340" dirty="0">
                <a:latin typeface="Times New Roman"/>
                <a:cs typeface="Times New Roman"/>
              </a:rPr>
              <a:t>AVF, </a:t>
            </a:r>
            <a:r>
              <a:rPr sz="2600" spc="-165" dirty="0">
                <a:latin typeface="Times New Roman"/>
                <a:cs typeface="Times New Roman"/>
              </a:rPr>
              <a:t>1%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20" dirty="0">
                <a:latin typeface="Times New Roman"/>
                <a:cs typeface="Times New Roman"/>
              </a:rPr>
              <a:t>R-C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315">
                <a:latin typeface="Times New Roman"/>
                <a:cs typeface="Times New Roman"/>
              </a:rPr>
              <a:t>AVF</a:t>
            </a:r>
            <a:r>
              <a:rPr sz="2600" spc="-315" smtClean="0">
                <a:latin typeface="Times New Roman"/>
                <a:cs typeface="Times New Roman"/>
              </a:rPr>
              <a:t>)</a:t>
            </a:r>
            <a:endParaRPr lang="en-US" sz="2600" spc="-315" dirty="0" smtClean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8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US" sz="2600" spc="-315" dirty="0" smtClean="0">
                <a:latin typeface="Times New Roman"/>
                <a:cs typeface="Times New Roman"/>
              </a:rPr>
              <a:t> </a:t>
            </a:r>
            <a:r>
              <a:rPr sz="2600" spc="-155" smtClean="0">
                <a:latin typeface="Times New Roman"/>
                <a:cs typeface="Times New Roman"/>
              </a:rPr>
              <a:t>Aneurysms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35" dirty="0">
                <a:latin typeface="Times New Roman"/>
                <a:cs typeface="Times New Roman"/>
              </a:rPr>
              <a:t>pseudoaneurysms </a:t>
            </a:r>
            <a:r>
              <a:rPr sz="2600" spc="-125" dirty="0">
                <a:latin typeface="Times New Roman"/>
                <a:cs typeface="Times New Roman"/>
              </a:rPr>
              <a:t>(3%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340" dirty="0">
                <a:latin typeface="Times New Roman"/>
                <a:cs typeface="Times New Roman"/>
              </a:rPr>
              <a:t>AVF, </a:t>
            </a:r>
            <a:r>
              <a:rPr sz="2600" spc="-165" dirty="0">
                <a:latin typeface="Times New Roman"/>
                <a:cs typeface="Times New Roman"/>
              </a:rPr>
              <a:t>5% </a:t>
            </a:r>
            <a:r>
              <a:rPr sz="2600" spc="-150" dirty="0">
                <a:latin typeface="Times New Roman"/>
                <a:cs typeface="Times New Roman"/>
              </a:rPr>
              <a:t>of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325">
                <a:latin typeface="Times New Roman"/>
                <a:cs typeface="Times New Roman"/>
              </a:rPr>
              <a:t>AVG</a:t>
            </a:r>
            <a:r>
              <a:rPr sz="2600" spc="-325" smtClean="0">
                <a:latin typeface="Times New Roman"/>
                <a:cs typeface="Times New Roman"/>
              </a:rPr>
              <a:t>)</a:t>
            </a:r>
            <a:endParaRPr lang="en-US" sz="2600" spc="-325" dirty="0" smtClean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8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US" sz="2600" spc="-325" dirty="0" smtClean="0">
                <a:latin typeface="Times New Roman"/>
                <a:cs typeface="Times New Roman"/>
              </a:rPr>
              <a:t> </a:t>
            </a:r>
            <a:r>
              <a:rPr sz="2600" spc="-210" smtClean="0">
                <a:latin typeface="Times New Roman"/>
                <a:cs typeface="Times New Roman"/>
              </a:rPr>
              <a:t>Venous </a:t>
            </a:r>
            <a:r>
              <a:rPr sz="2600" spc="-105" dirty="0">
                <a:latin typeface="Times New Roman"/>
                <a:cs typeface="Times New Roman"/>
              </a:rPr>
              <a:t>hypertension </a:t>
            </a:r>
            <a:r>
              <a:rPr sz="2600" spc="-145" dirty="0">
                <a:latin typeface="Times New Roman"/>
                <a:cs typeface="Times New Roman"/>
              </a:rPr>
              <a:t>(usually </a:t>
            </a:r>
            <a:r>
              <a:rPr sz="2600" spc="114" dirty="0">
                <a:latin typeface="Times New Roman"/>
                <a:cs typeface="Times New Roman"/>
              </a:rPr>
              <a:t>2/2 </a:t>
            </a:r>
            <a:r>
              <a:rPr sz="2600" spc="-90" dirty="0">
                <a:latin typeface="Times New Roman"/>
                <a:cs typeface="Times New Roman"/>
              </a:rPr>
              <a:t>central </a:t>
            </a:r>
            <a:r>
              <a:rPr sz="2600" spc="-150" dirty="0">
                <a:latin typeface="Times New Roman"/>
                <a:cs typeface="Times New Roman"/>
              </a:rPr>
              <a:t>venous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20">
                <a:latin typeface="Times New Roman"/>
                <a:cs typeface="Times New Roman"/>
              </a:rPr>
              <a:t>stenosis</a:t>
            </a:r>
            <a:r>
              <a:rPr sz="2600" spc="-120" smtClean="0">
                <a:latin typeface="Times New Roman"/>
                <a:cs typeface="Times New Roman"/>
              </a:rPr>
              <a:t>)</a:t>
            </a:r>
            <a:endParaRPr lang="en-US" sz="2600" spc="-120" dirty="0" smtClean="0">
              <a:latin typeface="Times New Roman"/>
              <a:cs typeface="Times New Roman"/>
            </a:endParaRPr>
          </a:p>
          <a:p>
            <a:pPr marL="286385" indent="-273685">
              <a:lnSpc>
                <a:spcPct val="100000"/>
              </a:lnSpc>
              <a:spcBef>
                <a:spcPts val="38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7020" algn="l"/>
              </a:tabLst>
            </a:pPr>
            <a:r>
              <a:rPr lang="en-US" sz="2600" spc="-120" dirty="0" smtClean="0">
                <a:latin typeface="Times New Roman"/>
                <a:cs typeface="Times New Roman"/>
              </a:rPr>
              <a:t> </a:t>
            </a:r>
            <a:r>
              <a:rPr sz="2600" spc="-60" smtClean="0">
                <a:latin typeface="Times New Roman"/>
                <a:cs typeface="Times New Roman"/>
              </a:rPr>
              <a:t>Heart </a:t>
            </a:r>
            <a:r>
              <a:rPr sz="2600" spc="-125" dirty="0">
                <a:latin typeface="Times New Roman"/>
                <a:cs typeface="Times New Roman"/>
              </a:rPr>
              <a:t>failure </a:t>
            </a:r>
            <a:r>
              <a:rPr sz="2600" spc="-190" dirty="0">
                <a:latin typeface="Times New Roman"/>
                <a:cs typeface="Times New Roman"/>
              </a:rPr>
              <a:t>(Avoid </a:t>
            </a:r>
            <a:r>
              <a:rPr sz="2600" spc="-350" dirty="0">
                <a:latin typeface="Times New Roman"/>
                <a:cs typeface="Times New Roman"/>
              </a:rPr>
              <a:t>AVFs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95" dirty="0">
                <a:latin typeface="Times New Roman"/>
                <a:cs typeface="Times New Roman"/>
              </a:rPr>
              <a:t>pts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145" dirty="0">
                <a:latin typeface="Times New Roman"/>
                <a:cs typeface="Times New Roman"/>
              </a:rPr>
              <a:t>severely </a:t>
            </a:r>
            <a:r>
              <a:rPr sz="2600" spc="-140">
                <a:latin typeface="Times New Roman"/>
                <a:cs typeface="Times New Roman"/>
              </a:rPr>
              <a:t>depressed </a:t>
            </a:r>
            <a:endParaRPr lang="en-US" sz="2600" spc="-140" dirty="0" smtClean="0">
              <a:latin typeface="Times New Roman"/>
              <a:cs typeface="Times New Roman"/>
            </a:endParaRPr>
          </a:p>
          <a:p>
            <a:pPr marL="286385" marR="605790" indent="-273685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lang="en-US" sz="2600" spc="-140" dirty="0" smtClean="0">
                <a:latin typeface="Times New Roman"/>
                <a:cs typeface="Times New Roman"/>
              </a:rPr>
              <a:t> </a:t>
            </a:r>
            <a:r>
              <a:rPr sz="2600" spc="-140" smtClean="0">
                <a:latin typeface="Times New Roman"/>
                <a:cs typeface="Times New Roman"/>
              </a:rPr>
              <a:t> </a:t>
            </a:r>
            <a:r>
              <a:rPr sz="2600" spc="-285">
                <a:latin typeface="Times New Roman"/>
                <a:cs typeface="Times New Roman"/>
              </a:rPr>
              <a:t>LVEF</a:t>
            </a:r>
            <a:r>
              <a:rPr sz="2600" spc="-285" smtClean="0">
                <a:latin typeface="Times New Roman"/>
                <a:cs typeface="Times New Roman"/>
              </a:rPr>
              <a:t>)</a:t>
            </a:r>
            <a:endParaRPr lang="en-US" sz="2600" spc="-285" dirty="0" smtClean="0">
              <a:latin typeface="Times New Roman"/>
              <a:cs typeface="Times New Roman"/>
            </a:endParaRPr>
          </a:p>
          <a:p>
            <a:pPr marL="286385" marR="605790" indent="-273685">
              <a:lnSpc>
                <a:spcPts val="2810"/>
              </a:lnSpc>
              <a:spcBef>
                <a:spcPts val="64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7020" algn="l"/>
              </a:tabLst>
            </a:pPr>
            <a:r>
              <a:rPr lang="en-US" sz="2600" spc="-285" dirty="0" smtClean="0">
                <a:latin typeface="Times New Roman"/>
                <a:cs typeface="Times New Roman"/>
              </a:rPr>
              <a:t>  </a:t>
            </a:r>
            <a:r>
              <a:rPr sz="2600" spc="-175" smtClean="0">
                <a:latin typeface="Times New Roman"/>
                <a:cs typeface="Times New Roman"/>
              </a:rPr>
              <a:t>Local</a:t>
            </a:r>
            <a:r>
              <a:rPr sz="2600" spc="-90" smtClean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bleeding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170" y="688974"/>
            <a:ext cx="1547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</a:t>
            </a:r>
            <a:r>
              <a:rPr sz="4000" b="1" spc="-1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sz="4000" b="1" spc="-1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line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4033520" cy="28613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35" dirty="0">
                <a:latin typeface="Times New Roman" pitchFamily="18" charset="0"/>
                <a:cs typeface="Times New Roman" pitchFamily="18" charset="0"/>
              </a:rPr>
              <a:t>Indications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35" dirty="0">
                <a:latin typeface="Times New Roman" pitchFamily="18" charset="0"/>
                <a:cs typeface="Times New Roman" pitchFamily="18" charset="0"/>
              </a:rPr>
              <a:t>Modalities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40" dirty="0">
                <a:latin typeface="Times New Roman" pitchFamily="18" charset="0"/>
                <a:cs typeface="Times New Roman" pitchFamily="18" charset="0"/>
              </a:rPr>
              <a:t>Apparatus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95" dirty="0">
                <a:latin typeface="Times New Roman" pitchFamily="18" charset="0"/>
                <a:cs typeface="Times New Roman" pitchFamily="18" charset="0"/>
              </a:rPr>
              <a:t>Access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30" dirty="0">
                <a:latin typeface="Times New Roman" pitchFamily="18" charset="0"/>
                <a:cs typeface="Times New Roman" pitchFamily="18" charset="0"/>
              </a:rPr>
              <a:t>Complications </a:t>
            </a:r>
            <a:r>
              <a:rPr sz="2600" spc="-15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600" spc="-165" dirty="0">
                <a:latin typeface="Times New Roman" pitchFamily="18" charset="0"/>
                <a:cs typeface="Times New Roman" pitchFamily="18" charset="0"/>
              </a:rPr>
              <a:t>dialysis</a:t>
            </a:r>
            <a:r>
              <a:rPr sz="2600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210" dirty="0">
                <a:latin typeface="Times New Roman" pitchFamily="18" charset="0"/>
                <a:cs typeface="Times New Roman" pitchFamily="18" charset="0"/>
              </a:rPr>
              <a:t>access</a:t>
            </a:r>
            <a:endParaRPr sz="2600">
              <a:latin typeface="Times New Roman" pitchFamily="18" charset="0"/>
              <a:cs typeface="Times New Roman" pitchFamily="18" charset="0"/>
            </a:endParaRPr>
          </a:p>
          <a:p>
            <a:pPr marL="285115" indent="-27241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35" dirty="0">
                <a:latin typeface="Times New Roman" pitchFamily="18" charset="0"/>
                <a:cs typeface="Times New Roman" pitchFamily="18" charset="0"/>
              </a:rPr>
              <a:t>Acute </a:t>
            </a:r>
            <a:r>
              <a:rPr sz="2600" spc="-130" dirty="0">
                <a:latin typeface="Times New Roman" pitchFamily="18" charset="0"/>
                <a:cs typeface="Times New Roman" pitchFamily="18" charset="0"/>
              </a:rPr>
              <a:t>complications </a:t>
            </a:r>
            <a:r>
              <a:rPr sz="2600" spc="-150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2600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600" spc="-165" dirty="0">
                <a:latin typeface="Times New Roman" pitchFamily="18" charset="0"/>
                <a:cs typeface="Times New Roman" pitchFamily="18" charset="0"/>
              </a:rPr>
              <a:t>dialysis</a:t>
            </a:r>
            <a:endParaRPr sz="2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17525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8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Tunnel </a:t>
            </a:r>
            <a:r>
              <a:rPr sz="4000" b="1" spc="-1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Cuffed</a:t>
            </a:r>
            <a:r>
              <a:rPr sz="4000" b="1" spc="-2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1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Catheters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73735" y="1374963"/>
            <a:ext cx="8189265" cy="4030979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704215" indent="-27241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705485" algn="l"/>
              </a:tabLst>
            </a:pPr>
            <a:r>
              <a:rPr spc="-135" dirty="0"/>
              <a:t>Indications</a:t>
            </a:r>
          </a:p>
          <a:p>
            <a:pPr marL="979805" marR="1968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981075" algn="l"/>
              </a:tabLst>
            </a:pPr>
            <a:r>
              <a:rPr sz="2400" spc="-85" dirty="0">
                <a:latin typeface="Times New Roman"/>
                <a:cs typeface="Times New Roman"/>
              </a:rPr>
              <a:t>Intermediate-duration </a:t>
            </a:r>
            <a:r>
              <a:rPr sz="2400" spc="-145" dirty="0">
                <a:latin typeface="Times New Roman"/>
                <a:cs typeface="Times New Roman"/>
              </a:rPr>
              <a:t>vascular </a:t>
            </a:r>
            <a:r>
              <a:rPr sz="2400" spc="-160" dirty="0">
                <a:latin typeface="Times New Roman"/>
                <a:cs typeface="Times New Roman"/>
              </a:rPr>
              <a:t>access </a:t>
            </a:r>
            <a:r>
              <a:rPr sz="2400" spc="-95" dirty="0">
                <a:latin typeface="Times New Roman"/>
                <a:cs typeface="Times New Roman"/>
              </a:rPr>
              <a:t>during </a:t>
            </a:r>
            <a:r>
              <a:rPr sz="2400" spc="-90" dirty="0">
                <a:latin typeface="Times New Roman"/>
                <a:cs typeface="Times New Roman"/>
              </a:rPr>
              <a:t>maturation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430" dirty="0">
                <a:latin typeface="Times New Roman"/>
                <a:cs typeface="Times New Roman"/>
              </a:rPr>
              <a:t>AVF  </a:t>
            </a:r>
            <a:r>
              <a:rPr sz="2400" spc="-40" dirty="0">
                <a:latin typeface="Times New Roman"/>
                <a:cs typeface="Times New Roman"/>
              </a:rPr>
              <a:t>or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spc="-385" dirty="0">
                <a:latin typeface="Times New Roman"/>
                <a:cs typeface="Times New Roman"/>
              </a:rPr>
              <a:t>AVG</a:t>
            </a:r>
            <a:endParaRPr sz="2400">
              <a:latin typeface="Times New Roman"/>
              <a:cs typeface="Times New Roman"/>
            </a:endParaRPr>
          </a:p>
          <a:p>
            <a:pPr marL="979805" marR="4635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981075" algn="l"/>
              </a:tabLst>
            </a:pPr>
            <a:r>
              <a:rPr sz="2400" spc="-110" dirty="0">
                <a:latin typeface="Times New Roman"/>
                <a:cs typeface="Times New Roman"/>
              </a:rPr>
              <a:t>Expected </a:t>
            </a:r>
            <a:r>
              <a:rPr sz="2400" spc="-135" dirty="0">
                <a:latin typeface="Times New Roman"/>
                <a:cs typeface="Times New Roman"/>
              </a:rPr>
              <a:t>lifespan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155" dirty="0">
                <a:latin typeface="Times New Roman"/>
                <a:cs typeface="Times New Roman"/>
              </a:rPr>
              <a:t>dialysis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245" dirty="0">
                <a:latin typeface="Times New Roman"/>
                <a:cs typeface="Times New Roman"/>
              </a:rPr>
              <a:t>&lt; </a:t>
            </a:r>
            <a:r>
              <a:rPr sz="2400" spc="-105" dirty="0">
                <a:latin typeface="Times New Roman"/>
                <a:cs typeface="Times New Roman"/>
              </a:rPr>
              <a:t>1 </a:t>
            </a:r>
            <a:r>
              <a:rPr sz="2400" spc="-125" dirty="0">
                <a:latin typeface="Times New Roman"/>
                <a:cs typeface="Times New Roman"/>
              </a:rPr>
              <a:t>year </a:t>
            </a:r>
            <a:r>
              <a:rPr sz="2400" spc="-85" dirty="0">
                <a:latin typeface="Times New Roman"/>
                <a:cs typeface="Times New Roman"/>
              </a:rPr>
              <a:t>(due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114" dirty="0">
                <a:latin typeface="Times New Roman"/>
                <a:cs typeface="Times New Roman"/>
              </a:rPr>
              <a:t>co-morbidities 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145" dirty="0">
                <a:latin typeface="Times New Roman"/>
                <a:cs typeface="Times New Roman"/>
              </a:rPr>
              <a:t>living </a:t>
            </a:r>
            <a:r>
              <a:rPr sz="2400" spc="-75" dirty="0">
                <a:latin typeface="Times New Roman"/>
                <a:cs typeface="Times New Roman"/>
              </a:rPr>
              <a:t>donor </a:t>
            </a:r>
            <a:r>
              <a:rPr sz="2400" spc="-90" dirty="0">
                <a:latin typeface="Times New Roman"/>
                <a:cs typeface="Times New Roman"/>
              </a:rPr>
              <a:t>transplant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list)</a:t>
            </a:r>
            <a:endParaRPr sz="2400">
              <a:latin typeface="Times New Roman"/>
              <a:cs typeface="Times New Roman"/>
            </a:endParaRPr>
          </a:p>
          <a:p>
            <a:pPr marL="979805" marR="207010" lvl="1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981075" algn="l"/>
              </a:tabLst>
            </a:pPr>
            <a:r>
              <a:rPr sz="2400" spc="-145" dirty="0">
                <a:latin typeface="Times New Roman"/>
                <a:cs typeface="Times New Roman"/>
              </a:rPr>
              <a:t>Medical </a:t>
            </a:r>
            <a:r>
              <a:rPr sz="2400" spc="-95" dirty="0">
                <a:latin typeface="Times New Roman"/>
                <a:cs typeface="Times New Roman"/>
              </a:rPr>
              <a:t>contra-indication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80" dirty="0">
                <a:latin typeface="Times New Roman"/>
                <a:cs typeface="Times New Roman"/>
              </a:rPr>
              <a:t>permanent </a:t>
            </a:r>
            <a:r>
              <a:rPr sz="2400" spc="-155" dirty="0">
                <a:latin typeface="Times New Roman"/>
                <a:cs typeface="Times New Roman"/>
              </a:rPr>
              <a:t>dialysis </a:t>
            </a:r>
            <a:r>
              <a:rPr sz="2400" spc="-160" dirty="0">
                <a:latin typeface="Times New Roman"/>
                <a:cs typeface="Times New Roman"/>
              </a:rPr>
              <a:t>access </a:t>
            </a:r>
            <a:r>
              <a:rPr sz="2400" spc="-165" dirty="0">
                <a:latin typeface="Times New Roman"/>
                <a:cs typeface="Times New Roman"/>
              </a:rPr>
              <a:t>(severe  </a:t>
            </a:r>
            <a:r>
              <a:rPr sz="2400" spc="-60" dirty="0">
                <a:latin typeface="Times New Roman"/>
                <a:cs typeface="Times New Roman"/>
              </a:rPr>
              <a:t>heart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failure)</a:t>
            </a:r>
            <a:endParaRPr sz="2400">
              <a:latin typeface="Times New Roman"/>
              <a:cs typeface="Times New Roman"/>
            </a:endParaRPr>
          </a:p>
          <a:p>
            <a:pPr marL="979805" marR="5080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981075" algn="l"/>
              </a:tabLst>
            </a:pPr>
            <a:r>
              <a:rPr sz="2400" spc="-105" dirty="0">
                <a:latin typeface="Times New Roman"/>
                <a:cs typeface="Times New Roman"/>
              </a:rPr>
              <a:t>Patients </a:t>
            </a:r>
            <a:r>
              <a:rPr sz="2400" spc="-130" dirty="0">
                <a:latin typeface="Times New Roman"/>
                <a:cs typeface="Times New Roman"/>
              </a:rPr>
              <a:t>who </a:t>
            </a:r>
            <a:r>
              <a:rPr sz="2400" spc="-110" dirty="0">
                <a:latin typeface="Times New Roman"/>
                <a:cs typeface="Times New Roman"/>
              </a:rPr>
              <a:t>refuse </a:t>
            </a:r>
            <a:r>
              <a:rPr sz="2400" spc="-365" dirty="0">
                <a:latin typeface="Times New Roman"/>
                <a:cs typeface="Times New Roman"/>
              </a:rPr>
              <a:t>AVF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385" dirty="0">
                <a:latin typeface="Times New Roman"/>
                <a:cs typeface="Times New Roman"/>
              </a:rPr>
              <a:t>AVG </a:t>
            </a:r>
            <a:r>
              <a:rPr sz="2400" spc="-85" dirty="0">
                <a:latin typeface="Times New Roman"/>
                <a:cs typeface="Times New Roman"/>
              </a:rPr>
              <a:t>after </a:t>
            </a:r>
            <a:r>
              <a:rPr sz="2400" spc="-110" dirty="0">
                <a:latin typeface="Times New Roman"/>
                <a:cs typeface="Times New Roman"/>
              </a:rPr>
              <a:t>explanation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14" dirty="0">
                <a:latin typeface="Times New Roman"/>
                <a:cs typeface="Times New Roman"/>
              </a:rPr>
              <a:t>risks </a:t>
            </a:r>
            <a:r>
              <a:rPr sz="2400" spc="-480">
                <a:latin typeface="Times New Roman"/>
                <a:cs typeface="Times New Roman"/>
              </a:rPr>
              <a:t>of  </a:t>
            </a:r>
            <a:r>
              <a:rPr lang="en-US" sz="2400" spc="-480" dirty="0" smtClean="0">
                <a:latin typeface="Times New Roman"/>
                <a:cs typeface="Times New Roman"/>
              </a:rPr>
              <a:t>    </a:t>
            </a:r>
            <a:r>
              <a:rPr sz="2400" spc="-190" smtClean="0">
                <a:latin typeface="Times New Roman"/>
                <a:cs typeface="Times New Roman"/>
              </a:rPr>
              <a:t>a</a:t>
            </a:r>
            <a:r>
              <a:rPr sz="2400" spc="-80" smtClean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catheter</a:t>
            </a:r>
            <a:endParaRPr sz="2400">
              <a:latin typeface="Times New Roman"/>
              <a:cs typeface="Times New Roman"/>
            </a:endParaRPr>
          </a:p>
          <a:p>
            <a:pPr marL="979805" lvl="1" indent="-228600">
              <a:lnSpc>
                <a:spcPct val="100000"/>
              </a:lnSpc>
              <a:spcBef>
                <a:spcPts val="395"/>
              </a:spcBef>
              <a:buClr>
                <a:srgbClr val="9B2C1F"/>
              </a:buClr>
              <a:buSzPct val="85416"/>
              <a:buFont typeface="Wingdings" pitchFamily="2" charset="2"/>
              <a:buChar char="§"/>
              <a:tabLst>
                <a:tab pos="981075" algn="l"/>
              </a:tabLst>
            </a:pPr>
            <a:r>
              <a:rPr sz="2400" spc="-170" dirty="0">
                <a:latin typeface="Times New Roman"/>
                <a:cs typeface="Times New Roman"/>
              </a:rPr>
              <a:t>All </a:t>
            </a:r>
            <a:r>
              <a:rPr sz="2400" spc="-60" dirty="0">
                <a:latin typeface="Times New Roman"/>
                <a:cs typeface="Times New Roman"/>
              </a:rPr>
              <a:t>other </a:t>
            </a:r>
            <a:r>
              <a:rPr sz="2400" spc="-155" dirty="0">
                <a:latin typeface="Times New Roman"/>
                <a:cs typeface="Times New Roman"/>
              </a:rPr>
              <a:t>dialysis </a:t>
            </a:r>
            <a:r>
              <a:rPr sz="2400" spc="-160" dirty="0">
                <a:latin typeface="Times New Roman"/>
                <a:cs typeface="Times New Roman"/>
              </a:rPr>
              <a:t>access </a:t>
            </a:r>
            <a:r>
              <a:rPr sz="2400" spc="-95" dirty="0">
                <a:latin typeface="Times New Roman"/>
                <a:cs typeface="Times New Roman"/>
              </a:rPr>
              <a:t>options </a:t>
            </a:r>
            <a:r>
              <a:rPr sz="2400" spc="-190" dirty="0">
                <a:latin typeface="Times New Roman"/>
                <a:cs typeface="Times New Roman"/>
              </a:rPr>
              <a:t>have </a:t>
            </a:r>
            <a:r>
              <a:rPr sz="2400" spc="-105" dirty="0">
                <a:latin typeface="Times New Roman"/>
                <a:cs typeface="Times New Roman"/>
              </a:rPr>
              <a:t>been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exhausted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202438"/>
            <a:ext cx="76933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Tunnel </a:t>
            </a:r>
            <a:r>
              <a:rPr b="1" spc="-1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Cuffed </a:t>
            </a:r>
            <a:r>
              <a:rPr b="1" spc="-1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Catheters</a:t>
            </a:r>
            <a:r>
              <a:rPr b="1" spc="-33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4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b="1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607300" cy="39306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20" dirty="0">
                <a:latin typeface="Times New Roman"/>
                <a:cs typeface="Times New Roman"/>
              </a:rPr>
              <a:t>Infection</a:t>
            </a:r>
            <a:endParaRPr sz="2600">
              <a:latin typeface="Times New Roman"/>
              <a:cs typeface="Times New Roman"/>
            </a:endParaRPr>
          </a:p>
          <a:p>
            <a:pPr marL="560705" marR="47942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60" dirty="0">
                <a:latin typeface="Times New Roman"/>
                <a:cs typeface="Times New Roman"/>
              </a:rPr>
              <a:t>Risk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10" dirty="0">
                <a:latin typeface="Times New Roman"/>
                <a:cs typeface="Times New Roman"/>
              </a:rPr>
              <a:t>bacteremia </a:t>
            </a:r>
            <a:r>
              <a:rPr sz="2400" spc="-35" dirty="0">
                <a:latin typeface="Times New Roman"/>
                <a:cs typeface="Times New Roman"/>
              </a:rPr>
              <a:t>2.3 </a:t>
            </a:r>
            <a:r>
              <a:rPr sz="2400" spc="-55" dirty="0">
                <a:latin typeface="Times New Roman"/>
                <a:cs typeface="Times New Roman"/>
              </a:rPr>
              <a:t>per </a:t>
            </a:r>
            <a:r>
              <a:rPr sz="2400" spc="-100" dirty="0">
                <a:latin typeface="Times New Roman"/>
                <a:cs typeface="Times New Roman"/>
              </a:rPr>
              <a:t>1000 </a:t>
            </a:r>
            <a:r>
              <a:rPr sz="2400" spc="-80" dirty="0">
                <a:latin typeface="Times New Roman"/>
                <a:cs typeface="Times New Roman"/>
              </a:rPr>
              <a:t>catheter </a:t>
            </a:r>
            <a:r>
              <a:rPr sz="2400" spc="-190" dirty="0">
                <a:latin typeface="Times New Roman"/>
                <a:cs typeface="Times New Roman"/>
              </a:rPr>
              <a:t>days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05" dirty="0">
                <a:latin typeface="Times New Roman"/>
                <a:cs typeface="Times New Roman"/>
              </a:rPr>
              <a:t>20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480" dirty="0">
                <a:latin typeface="Times New Roman"/>
                <a:cs typeface="Times New Roman"/>
              </a:rPr>
              <a:t>25%  </a:t>
            </a:r>
            <a:r>
              <a:rPr sz="2400" spc="-125" dirty="0">
                <a:latin typeface="Times New Roman"/>
                <a:cs typeface="Times New Roman"/>
              </a:rPr>
              <a:t>over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55" dirty="0">
                <a:latin typeface="Times New Roman"/>
                <a:cs typeface="Times New Roman"/>
              </a:rPr>
              <a:t>average </a:t>
            </a:r>
            <a:r>
              <a:rPr sz="2400" spc="-85" dirty="0">
                <a:latin typeface="Times New Roman"/>
                <a:cs typeface="Times New Roman"/>
              </a:rPr>
              <a:t>duration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use</a:t>
            </a:r>
            <a:endParaRPr sz="24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57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35" dirty="0">
                <a:latin typeface="Times New Roman"/>
                <a:cs typeface="Times New Roman"/>
              </a:rPr>
              <a:t>Dysfunction</a:t>
            </a:r>
            <a:endParaRPr sz="26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20" dirty="0">
                <a:latin typeface="Times New Roman"/>
                <a:cs typeface="Times New Roman"/>
              </a:rPr>
              <a:t>Defined </a:t>
            </a:r>
            <a:r>
              <a:rPr sz="2400" spc="-190" dirty="0">
                <a:latin typeface="Times New Roman"/>
                <a:cs typeface="Times New Roman"/>
              </a:rPr>
              <a:t>as </a:t>
            </a:r>
            <a:r>
              <a:rPr sz="2400" spc="-120" dirty="0">
                <a:latin typeface="Times New Roman"/>
                <a:cs typeface="Times New Roman"/>
              </a:rPr>
              <a:t>inability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120" dirty="0">
                <a:latin typeface="Times New Roman"/>
                <a:cs typeface="Times New Roman"/>
              </a:rPr>
              <a:t>sustain </a:t>
            </a:r>
            <a:r>
              <a:rPr sz="2400" spc="-114" dirty="0">
                <a:latin typeface="Times New Roman"/>
                <a:cs typeface="Times New Roman"/>
              </a:rPr>
              <a:t>blood </a:t>
            </a:r>
            <a:r>
              <a:rPr sz="2400" spc="-145" dirty="0">
                <a:latin typeface="Times New Roman"/>
                <a:cs typeface="Times New Roman"/>
              </a:rPr>
              <a:t>flow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5" dirty="0">
                <a:latin typeface="Times New Roman"/>
                <a:cs typeface="Times New Roman"/>
              </a:rPr>
              <a:t>&gt;300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mL/min</a:t>
            </a:r>
            <a:endParaRPr sz="24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290" dirty="0">
                <a:latin typeface="Times New Roman"/>
                <a:cs typeface="Times New Roman"/>
              </a:rPr>
              <a:t>By </a:t>
            </a:r>
            <a:r>
              <a:rPr sz="2400" spc="-105" dirty="0">
                <a:latin typeface="Times New Roman"/>
                <a:cs typeface="Times New Roman"/>
              </a:rPr>
              <a:t>this </a:t>
            </a:r>
            <a:r>
              <a:rPr sz="2400" spc="-80" dirty="0">
                <a:latin typeface="Times New Roman"/>
                <a:cs typeface="Times New Roman"/>
              </a:rPr>
              <a:t>definition, </a:t>
            </a:r>
            <a:r>
              <a:rPr sz="2400" spc="-135" dirty="0">
                <a:latin typeface="Times New Roman"/>
                <a:cs typeface="Times New Roman"/>
              </a:rPr>
              <a:t>87%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85" dirty="0">
                <a:latin typeface="Times New Roman"/>
                <a:cs typeface="Times New Roman"/>
              </a:rPr>
              <a:t>catheters </a:t>
            </a:r>
            <a:r>
              <a:rPr sz="2400" spc="-114" dirty="0">
                <a:latin typeface="Times New Roman"/>
                <a:cs typeface="Times New Roman"/>
              </a:rPr>
              <a:t>malfunction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65" dirty="0">
                <a:latin typeface="Times New Roman"/>
                <a:cs typeface="Times New Roman"/>
              </a:rPr>
              <a:t>their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330" dirty="0">
                <a:latin typeface="Times New Roman"/>
                <a:cs typeface="Times New Roman"/>
              </a:rPr>
              <a:t>lifetime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9B2C1F"/>
              </a:buClr>
              <a:buFont typeface="Arial"/>
              <a:buChar char=""/>
            </a:pPr>
            <a:endParaRPr sz="33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90" dirty="0">
                <a:latin typeface="Times New Roman"/>
                <a:cs typeface="Times New Roman"/>
              </a:rPr>
              <a:t>Central </a:t>
            </a:r>
            <a:r>
              <a:rPr sz="2600" spc="-150" dirty="0">
                <a:latin typeface="Times New Roman"/>
                <a:cs typeface="Times New Roman"/>
              </a:rPr>
              <a:t>venous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stenosis</a:t>
            </a:r>
            <a:endParaRPr sz="26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  <a:tab pos="1840864" algn="l"/>
              </a:tabLst>
            </a:pPr>
            <a:r>
              <a:rPr sz="2600" spc="-100" dirty="0">
                <a:latin typeface="Times New Roman"/>
                <a:cs typeface="Times New Roman"/>
              </a:rPr>
              <a:t>Mortality	</a:t>
            </a:r>
            <a:r>
              <a:rPr sz="2600" spc="-180" dirty="0">
                <a:latin typeface="Times New Roman"/>
                <a:cs typeface="Times New Roman"/>
              </a:rPr>
              <a:t>(may </a:t>
            </a:r>
            <a:r>
              <a:rPr sz="2600" spc="-120" dirty="0">
                <a:latin typeface="Times New Roman"/>
                <a:cs typeface="Times New Roman"/>
              </a:rPr>
              <a:t>be </a:t>
            </a:r>
            <a:r>
              <a:rPr sz="2600" spc="-125" dirty="0">
                <a:latin typeface="Times New Roman"/>
                <a:cs typeface="Times New Roman"/>
              </a:rPr>
              <a:t>influenced </a:t>
            </a:r>
            <a:r>
              <a:rPr sz="2600" spc="-204" dirty="0">
                <a:latin typeface="Times New Roman"/>
                <a:cs typeface="Times New Roman"/>
              </a:rPr>
              <a:t>by </a:t>
            </a:r>
            <a:r>
              <a:rPr sz="2600" spc="-110" dirty="0">
                <a:latin typeface="Times New Roman"/>
                <a:cs typeface="Times New Roman"/>
              </a:rPr>
              <a:t>selection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bias)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700" y="751459"/>
            <a:ext cx="72865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b="1" spc="-1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Tunnel </a:t>
            </a:r>
            <a:r>
              <a:rPr b="1" spc="-1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Cuffed </a:t>
            </a:r>
            <a:r>
              <a:rPr b="1" spc="-1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Catheters </a:t>
            </a:r>
            <a:r>
              <a:rPr b="1" spc="-4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b="1" spc="-3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442200" cy="252857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25" dirty="0">
                <a:latin typeface="Times New Roman"/>
                <a:cs typeface="Times New Roman"/>
              </a:rPr>
              <a:t>Metastatic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infections</a:t>
            </a:r>
            <a:endParaRPr sz="2600">
              <a:latin typeface="Times New Roman"/>
              <a:cs typeface="Times New Roman"/>
            </a:endParaRPr>
          </a:p>
          <a:p>
            <a:pPr marL="560705" marR="721995" indent="-228600">
              <a:lnSpc>
                <a:spcPct val="100000"/>
              </a:lnSpc>
              <a:spcBef>
                <a:spcPts val="430"/>
              </a:spcBef>
            </a:pPr>
            <a:r>
              <a:rPr sz="2050" spc="-545" dirty="0">
                <a:solidFill>
                  <a:srgbClr val="9B2C1F"/>
                </a:solidFill>
                <a:latin typeface="Arial"/>
                <a:cs typeface="Arial"/>
              </a:rPr>
              <a:t> </a:t>
            </a:r>
            <a:r>
              <a:rPr sz="2400" spc="-95" dirty="0">
                <a:latin typeface="Times New Roman"/>
                <a:cs typeface="Times New Roman"/>
              </a:rPr>
              <a:t>Osteomyelitis, </a:t>
            </a:r>
            <a:r>
              <a:rPr sz="2400" spc="-85" dirty="0">
                <a:latin typeface="Times New Roman"/>
                <a:cs typeface="Times New Roman"/>
              </a:rPr>
              <a:t>endocarditis, </a:t>
            </a:r>
            <a:r>
              <a:rPr sz="2400" spc="-100" dirty="0">
                <a:latin typeface="Times New Roman"/>
                <a:cs typeface="Times New Roman"/>
              </a:rPr>
              <a:t>septic </a:t>
            </a:r>
            <a:r>
              <a:rPr sz="2400" spc="-45" dirty="0">
                <a:latin typeface="Times New Roman"/>
                <a:cs typeface="Times New Roman"/>
              </a:rPr>
              <a:t>arthritis,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suppurative  </a:t>
            </a:r>
            <a:r>
              <a:rPr sz="2400" spc="-85" dirty="0">
                <a:latin typeface="Times New Roman"/>
                <a:cs typeface="Times New Roman"/>
              </a:rPr>
              <a:t>thrombophlebitis,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00" dirty="0">
                <a:latin typeface="Times New Roman"/>
                <a:cs typeface="Times New Roman"/>
              </a:rPr>
              <a:t>epidural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abscess</a:t>
            </a:r>
            <a:endParaRPr sz="2400">
              <a:latin typeface="Times New Roman"/>
              <a:cs typeface="Times New Roman"/>
            </a:endParaRPr>
          </a:p>
          <a:p>
            <a:pPr marL="285115" marR="5080" indent="-272415">
              <a:lnSpc>
                <a:spcPct val="100000"/>
              </a:lnSpc>
              <a:spcBef>
                <a:spcPts val="57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75" dirty="0">
                <a:latin typeface="Times New Roman"/>
                <a:cs typeface="Times New Roman"/>
              </a:rPr>
              <a:t>Risk </a:t>
            </a:r>
            <a:r>
              <a:rPr sz="2600" spc="-114" dirty="0">
                <a:latin typeface="Times New Roman"/>
                <a:cs typeface="Times New Roman"/>
              </a:rPr>
              <a:t>factors </a:t>
            </a:r>
            <a:r>
              <a:rPr sz="2600" spc="35" dirty="0">
                <a:latin typeface="Times New Roman"/>
                <a:cs typeface="Times New Roman"/>
              </a:rPr>
              <a:t>: </a:t>
            </a:r>
            <a:r>
              <a:rPr sz="2600" spc="-110" dirty="0">
                <a:latin typeface="Times New Roman"/>
                <a:cs typeface="Times New Roman"/>
              </a:rPr>
              <a:t>prolonged </a:t>
            </a:r>
            <a:r>
              <a:rPr sz="2600" spc="-95" dirty="0">
                <a:latin typeface="Times New Roman"/>
                <a:cs typeface="Times New Roman"/>
              </a:rPr>
              <a:t>duration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35" dirty="0">
                <a:latin typeface="Times New Roman"/>
                <a:cs typeface="Times New Roman"/>
              </a:rPr>
              <a:t>usage, </a:t>
            </a:r>
            <a:r>
              <a:rPr sz="2600" spc="-130" dirty="0">
                <a:latin typeface="Times New Roman"/>
                <a:cs typeface="Times New Roman"/>
              </a:rPr>
              <a:t>previous  </a:t>
            </a:r>
            <a:r>
              <a:rPr sz="2600" spc="-95" dirty="0">
                <a:latin typeface="Times New Roman"/>
                <a:cs typeface="Times New Roman"/>
              </a:rPr>
              <a:t>bacteremia, </a:t>
            </a:r>
            <a:r>
              <a:rPr sz="2600" spc="-70" dirty="0">
                <a:latin typeface="Times New Roman"/>
                <a:cs typeface="Times New Roman"/>
              </a:rPr>
              <a:t>recent </a:t>
            </a:r>
            <a:r>
              <a:rPr sz="2600" spc="-114" dirty="0">
                <a:latin typeface="Times New Roman"/>
                <a:cs typeface="Times New Roman"/>
              </a:rPr>
              <a:t>surgery, </a:t>
            </a:r>
            <a:r>
              <a:rPr sz="2600" spc="-120" dirty="0">
                <a:latin typeface="Times New Roman"/>
                <a:cs typeface="Times New Roman"/>
              </a:rPr>
              <a:t>diabetes </a:t>
            </a:r>
            <a:r>
              <a:rPr sz="2600" spc="-85" dirty="0">
                <a:latin typeface="Times New Roman"/>
                <a:cs typeface="Times New Roman"/>
              </a:rPr>
              <a:t>mellitus, iron</a:t>
            </a:r>
            <a:r>
              <a:rPr sz="2600" spc="-29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overload,  </a:t>
            </a:r>
            <a:r>
              <a:rPr sz="2600" spc="-114" dirty="0">
                <a:latin typeface="Times New Roman"/>
                <a:cs typeface="Times New Roman"/>
              </a:rPr>
              <a:t>immunosuppression,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malnutrition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700" y="751459"/>
            <a:ext cx="72865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b="1" spc="-1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Tunnel </a:t>
            </a:r>
            <a:r>
              <a:rPr b="1" spc="-1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Cuffed </a:t>
            </a:r>
            <a:r>
              <a:rPr b="1" spc="-1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Catheters </a:t>
            </a:r>
            <a:r>
              <a:rPr b="1" spc="-4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b="1" spc="-3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267575" cy="204914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35" dirty="0">
                <a:latin typeface="Times New Roman"/>
                <a:cs typeface="Times New Roman"/>
              </a:rPr>
              <a:t>Clinical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manifestations</a:t>
            </a:r>
            <a:endParaRPr sz="2600">
              <a:latin typeface="Times New Roman"/>
              <a:cs typeface="Times New Roman"/>
            </a:endParaRPr>
          </a:p>
          <a:p>
            <a:pPr marL="560705" marR="79438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50" dirty="0">
                <a:latin typeface="Times New Roman"/>
                <a:cs typeface="Times New Roman"/>
              </a:rPr>
              <a:t>Fevers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25" dirty="0">
                <a:latin typeface="Times New Roman"/>
                <a:cs typeface="Times New Roman"/>
              </a:rPr>
              <a:t>chills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80" dirty="0">
                <a:latin typeface="Times New Roman"/>
                <a:cs typeface="Times New Roman"/>
              </a:rPr>
              <a:t>catheter-dependent </a:t>
            </a:r>
            <a:r>
              <a:rPr sz="2400" spc="-155" dirty="0">
                <a:latin typeface="Times New Roman"/>
                <a:cs typeface="Times New Roman"/>
              </a:rPr>
              <a:t>dialysis </a:t>
            </a:r>
            <a:r>
              <a:rPr sz="2400" spc="-110" dirty="0">
                <a:latin typeface="Times New Roman"/>
                <a:cs typeface="Times New Roman"/>
              </a:rPr>
              <a:t>patients  </a:t>
            </a:r>
            <a:r>
              <a:rPr sz="2400" spc="-130" dirty="0">
                <a:latin typeface="Times New Roman"/>
                <a:cs typeface="Times New Roman"/>
              </a:rPr>
              <a:t>associated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120" dirty="0">
                <a:latin typeface="Times New Roman"/>
                <a:cs typeface="Times New Roman"/>
              </a:rPr>
              <a:t>positive </a:t>
            </a:r>
            <a:r>
              <a:rPr sz="2400" spc="-114" dirty="0">
                <a:latin typeface="Times New Roman"/>
                <a:cs typeface="Times New Roman"/>
              </a:rPr>
              <a:t>blood </a:t>
            </a:r>
            <a:r>
              <a:rPr sz="2400" spc="-85" dirty="0">
                <a:latin typeface="Times New Roman"/>
                <a:cs typeface="Times New Roman"/>
              </a:rPr>
              <a:t>cultures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05" dirty="0">
                <a:latin typeface="Times New Roman"/>
                <a:cs typeface="Times New Roman"/>
              </a:rPr>
              <a:t>60 </a:t>
            </a:r>
            <a:r>
              <a:rPr sz="2400" spc="-35" dirty="0">
                <a:latin typeface="Times New Roman"/>
                <a:cs typeface="Times New Roman"/>
              </a:rPr>
              <a:t>to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80%</a:t>
            </a:r>
            <a:endParaRPr sz="2400">
              <a:latin typeface="Times New Roman"/>
              <a:cs typeface="Times New Roman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85" dirty="0">
                <a:latin typeface="Times New Roman"/>
                <a:cs typeface="Times New Roman"/>
              </a:rPr>
              <a:t>Less </a:t>
            </a:r>
            <a:r>
              <a:rPr sz="2400" spc="-135" dirty="0">
                <a:latin typeface="Times New Roman"/>
                <a:cs typeface="Times New Roman"/>
              </a:rPr>
              <a:t>commonly </a:t>
            </a:r>
            <a:r>
              <a:rPr sz="2400" spc="30" dirty="0">
                <a:latin typeface="Times New Roman"/>
                <a:cs typeface="Times New Roman"/>
              </a:rPr>
              <a:t>: </a:t>
            </a:r>
            <a:r>
              <a:rPr sz="2400" spc="-100" dirty="0">
                <a:latin typeface="Times New Roman"/>
                <a:cs typeface="Times New Roman"/>
              </a:rPr>
              <a:t>hypotension, </a:t>
            </a:r>
            <a:r>
              <a:rPr sz="2400" spc="-80" dirty="0">
                <a:latin typeface="Times New Roman"/>
                <a:cs typeface="Times New Roman"/>
              </a:rPr>
              <a:t>altered </a:t>
            </a:r>
            <a:r>
              <a:rPr sz="2400" spc="-100" dirty="0">
                <a:latin typeface="Times New Roman"/>
                <a:cs typeface="Times New Roman"/>
              </a:rPr>
              <a:t>mental </a:t>
            </a:r>
            <a:r>
              <a:rPr sz="2400" spc="-75" dirty="0">
                <a:latin typeface="Times New Roman"/>
                <a:cs typeface="Times New Roman"/>
              </a:rPr>
              <a:t>status, </a:t>
            </a:r>
            <a:r>
              <a:rPr sz="2400" spc="-114" dirty="0">
                <a:latin typeface="Times New Roman"/>
                <a:cs typeface="Times New Roman"/>
              </a:rPr>
              <a:t>catheter  </a:t>
            </a:r>
            <a:r>
              <a:rPr sz="2400" spc="-105" dirty="0">
                <a:latin typeface="Times New Roman"/>
                <a:cs typeface="Times New Roman"/>
              </a:rPr>
              <a:t>dysfunction, </a:t>
            </a:r>
            <a:r>
              <a:rPr sz="2400" spc="-90" dirty="0">
                <a:latin typeface="Times New Roman"/>
                <a:cs typeface="Times New Roman"/>
              </a:rPr>
              <a:t>hypothermia,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acidosis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700" y="751459"/>
            <a:ext cx="72865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b="1" spc="-1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Tunnel </a:t>
            </a:r>
            <a:r>
              <a:rPr b="1" spc="-1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Cuffed </a:t>
            </a:r>
            <a:r>
              <a:rPr b="1" spc="-1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Catheters </a:t>
            </a:r>
            <a:r>
              <a:rPr b="1" spc="-4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b="1" spc="-3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546340" cy="278130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25" dirty="0">
                <a:latin typeface="Times New Roman"/>
                <a:cs typeface="Times New Roman"/>
              </a:rPr>
              <a:t>Empiric</a:t>
            </a:r>
            <a:r>
              <a:rPr sz="2600" spc="-39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Treatment</a:t>
            </a:r>
            <a:endParaRPr sz="2600">
              <a:latin typeface="Times New Roman"/>
              <a:cs typeface="Times New Roman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90" dirty="0">
                <a:latin typeface="Times New Roman"/>
                <a:cs typeface="Times New Roman"/>
              </a:rPr>
              <a:t>Vancomycin </a:t>
            </a:r>
            <a:r>
              <a:rPr sz="2400" spc="-110" dirty="0">
                <a:latin typeface="Times New Roman"/>
                <a:cs typeface="Times New Roman"/>
              </a:rPr>
              <a:t>(load </a:t>
            </a:r>
            <a:r>
              <a:rPr sz="2400" spc="-95" dirty="0">
                <a:latin typeface="Times New Roman"/>
                <a:cs typeface="Times New Roman"/>
              </a:rPr>
              <a:t>with 15-20 </a:t>
            </a:r>
            <a:r>
              <a:rPr sz="2400" spc="-35" dirty="0">
                <a:latin typeface="Times New Roman"/>
                <a:cs typeface="Times New Roman"/>
              </a:rPr>
              <a:t>mg/kg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80" dirty="0">
                <a:latin typeface="Times New Roman"/>
                <a:cs typeface="Times New Roman"/>
              </a:rPr>
              <a:t>then </a:t>
            </a:r>
            <a:r>
              <a:rPr sz="2400" spc="-95" dirty="0">
                <a:latin typeface="Times New Roman"/>
                <a:cs typeface="Times New Roman"/>
              </a:rPr>
              <a:t>500-1000 </a:t>
            </a:r>
            <a:r>
              <a:rPr sz="2400" spc="-175" dirty="0">
                <a:latin typeface="Times New Roman"/>
                <a:cs typeface="Times New Roman"/>
              </a:rPr>
              <a:t>mg  </a:t>
            </a:r>
            <a:r>
              <a:rPr sz="2400" spc="-85" dirty="0">
                <a:latin typeface="Times New Roman"/>
                <a:cs typeface="Times New Roman"/>
              </a:rPr>
              <a:t>after </a:t>
            </a:r>
            <a:r>
              <a:rPr sz="2400" spc="-135" dirty="0">
                <a:latin typeface="Times New Roman"/>
                <a:cs typeface="Times New Roman"/>
              </a:rPr>
              <a:t>each HD </a:t>
            </a:r>
            <a:r>
              <a:rPr sz="2400" spc="-130" dirty="0">
                <a:latin typeface="Times New Roman"/>
                <a:cs typeface="Times New Roman"/>
              </a:rPr>
              <a:t>session) </a:t>
            </a:r>
            <a:r>
              <a:rPr sz="2400" spc="-120" dirty="0">
                <a:latin typeface="Times New Roman"/>
                <a:cs typeface="Times New Roman"/>
              </a:rPr>
              <a:t>plus </a:t>
            </a:r>
            <a:r>
              <a:rPr sz="2400" spc="-70" dirty="0">
                <a:latin typeface="Times New Roman"/>
                <a:cs typeface="Times New Roman"/>
              </a:rPr>
              <a:t>either </a:t>
            </a:r>
            <a:r>
              <a:rPr sz="2400" spc="-120" dirty="0">
                <a:latin typeface="Times New Roman"/>
                <a:cs typeface="Times New Roman"/>
              </a:rPr>
              <a:t>gentamicin </a:t>
            </a:r>
            <a:r>
              <a:rPr sz="2400" spc="-110" dirty="0">
                <a:latin typeface="Times New Roman"/>
                <a:cs typeface="Times New Roman"/>
              </a:rPr>
              <a:t>(load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105" dirty="0">
                <a:latin typeface="Times New Roman"/>
                <a:cs typeface="Times New Roman"/>
              </a:rPr>
              <a:t>2  </a:t>
            </a:r>
            <a:r>
              <a:rPr sz="2400" spc="-35" dirty="0">
                <a:latin typeface="Times New Roman"/>
                <a:cs typeface="Times New Roman"/>
              </a:rPr>
              <a:t>mg/kg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80" dirty="0">
                <a:latin typeface="Times New Roman"/>
                <a:cs typeface="Times New Roman"/>
              </a:rPr>
              <a:t>then </a:t>
            </a:r>
            <a:r>
              <a:rPr sz="2400" spc="-105" dirty="0">
                <a:latin typeface="Times New Roman"/>
                <a:cs typeface="Times New Roman"/>
              </a:rPr>
              <a:t>1 </a:t>
            </a:r>
            <a:r>
              <a:rPr sz="2400" spc="-35" dirty="0">
                <a:latin typeface="Times New Roman"/>
                <a:cs typeface="Times New Roman"/>
              </a:rPr>
              <a:t>mg/kg </a:t>
            </a:r>
            <a:r>
              <a:rPr sz="2400" spc="-85" dirty="0">
                <a:latin typeface="Times New Roman"/>
                <a:cs typeface="Times New Roman"/>
              </a:rPr>
              <a:t>after </a:t>
            </a:r>
            <a:r>
              <a:rPr sz="2400" spc="-135" dirty="0">
                <a:latin typeface="Times New Roman"/>
                <a:cs typeface="Times New Roman"/>
              </a:rPr>
              <a:t>each </a:t>
            </a:r>
            <a:r>
              <a:rPr sz="2400" spc="-140" dirty="0">
                <a:latin typeface="Times New Roman"/>
                <a:cs typeface="Times New Roman"/>
              </a:rPr>
              <a:t>HD </a:t>
            </a:r>
            <a:r>
              <a:rPr sz="2400" spc="-130" dirty="0">
                <a:latin typeface="Times New Roman"/>
                <a:cs typeface="Times New Roman"/>
              </a:rPr>
              <a:t>session)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25" dirty="0">
                <a:latin typeface="Times New Roman"/>
                <a:cs typeface="Times New Roman"/>
              </a:rPr>
              <a:t>ceftazidime  </a:t>
            </a:r>
            <a:r>
              <a:rPr sz="2400" spc="-75" dirty="0">
                <a:latin typeface="Times New Roman"/>
                <a:cs typeface="Times New Roman"/>
              </a:rPr>
              <a:t>(2 </a:t>
            </a:r>
            <a:r>
              <a:rPr sz="2400" spc="-135" dirty="0">
                <a:latin typeface="Times New Roman"/>
                <a:cs typeface="Times New Roman"/>
              </a:rPr>
              <a:t>grams </a:t>
            </a:r>
            <a:r>
              <a:rPr sz="2400" spc="-85" dirty="0">
                <a:latin typeface="Times New Roman"/>
                <a:cs typeface="Times New Roman"/>
              </a:rPr>
              <a:t>after </a:t>
            </a:r>
            <a:r>
              <a:rPr sz="2400" spc="-135" dirty="0">
                <a:latin typeface="Times New Roman"/>
                <a:cs typeface="Times New Roman"/>
              </a:rPr>
              <a:t>each HD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session)</a:t>
            </a:r>
            <a:endParaRPr sz="2400">
              <a:latin typeface="Times New Roman"/>
              <a:cs typeface="Times New Roman"/>
            </a:endParaRPr>
          </a:p>
          <a:p>
            <a:pPr marL="560705" marR="53022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200" dirty="0">
                <a:latin typeface="Times New Roman"/>
                <a:cs typeface="Times New Roman"/>
              </a:rPr>
              <a:t>Avoid </a:t>
            </a:r>
            <a:r>
              <a:rPr sz="2400" spc="-100" dirty="0">
                <a:latin typeface="Times New Roman"/>
                <a:cs typeface="Times New Roman"/>
              </a:rPr>
              <a:t>prolonged </a:t>
            </a:r>
            <a:r>
              <a:rPr sz="2400" spc="-125" dirty="0">
                <a:latin typeface="Times New Roman"/>
                <a:cs typeface="Times New Roman"/>
              </a:rPr>
              <a:t>use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50" dirty="0">
                <a:latin typeface="Times New Roman"/>
                <a:cs typeface="Times New Roman"/>
              </a:rPr>
              <a:t>an </a:t>
            </a:r>
            <a:r>
              <a:rPr sz="2400" spc="-140" dirty="0">
                <a:latin typeface="Times New Roman"/>
                <a:cs typeface="Times New Roman"/>
              </a:rPr>
              <a:t>aminoglycoside </a:t>
            </a:r>
            <a:r>
              <a:rPr sz="2400" spc="-145" dirty="0">
                <a:latin typeface="Times New Roman"/>
                <a:cs typeface="Times New Roman"/>
              </a:rPr>
              <a:t>given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risk </a:t>
            </a:r>
            <a:r>
              <a:rPr sz="2400" spc="-480" dirty="0">
                <a:latin typeface="Times New Roman"/>
                <a:cs typeface="Times New Roman"/>
              </a:rPr>
              <a:t>of  </a:t>
            </a:r>
            <a:r>
              <a:rPr sz="2400" spc="-85" dirty="0">
                <a:latin typeface="Times New Roman"/>
                <a:cs typeface="Times New Roman"/>
              </a:rPr>
              <a:t>ototoxicity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114" dirty="0">
                <a:latin typeface="Times New Roman"/>
                <a:cs typeface="Times New Roman"/>
              </a:rPr>
              <a:t>vestibular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dysfunction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700" y="751459"/>
            <a:ext cx="72865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100"/>
              </a:spcBef>
            </a:pPr>
            <a:r>
              <a:rPr b="1" spc="-1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Tunnel </a:t>
            </a:r>
            <a:r>
              <a:rPr b="1" spc="-13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Cuffed </a:t>
            </a:r>
            <a:r>
              <a:rPr b="1" spc="-11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Catheters </a:t>
            </a:r>
            <a:r>
              <a:rPr b="1" spc="-42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b="1" spc="-3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Bacteremia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099934" cy="288353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95" dirty="0">
                <a:latin typeface="Times New Roman"/>
                <a:cs typeface="Times New Roman"/>
              </a:rPr>
              <a:t>Duration</a:t>
            </a:r>
            <a:endParaRPr sz="2600">
              <a:latin typeface="Times New Roman"/>
              <a:cs typeface="Times New Roman"/>
            </a:endParaRPr>
          </a:p>
          <a:p>
            <a:pPr marL="560705" marR="260350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75" dirty="0">
                <a:latin typeface="Times New Roman"/>
                <a:cs typeface="Times New Roman"/>
              </a:rPr>
              <a:t>Catheter </a:t>
            </a:r>
            <a:r>
              <a:rPr sz="2400" spc="-135" dirty="0">
                <a:latin typeface="Times New Roman"/>
                <a:cs typeface="Times New Roman"/>
              </a:rPr>
              <a:t>removal and </a:t>
            </a:r>
            <a:r>
              <a:rPr sz="2400" spc="-75" dirty="0">
                <a:latin typeface="Times New Roman"/>
                <a:cs typeface="Times New Roman"/>
              </a:rPr>
              <a:t>replacement, </a:t>
            </a:r>
            <a:r>
              <a:rPr sz="2400" spc="-120" dirty="0">
                <a:latin typeface="Times New Roman"/>
                <a:cs typeface="Times New Roman"/>
              </a:rPr>
              <a:t>early </a:t>
            </a:r>
            <a:r>
              <a:rPr sz="2400" spc="-90" dirty="0">
                <a:latin typeface="Times New Roman"/>
                <a:cs typeface="Times New Roman"/>
              </a:rPr>
              <a:t>resolution </a:t>
            </a:r>
            <a:r>
              <a:rPr sz="2400" spc="-140" dirty="0">
                <a:latin typeface="Times New Roman"/>
                <a:cs typeface="Times New Roman"/>
              </a:rPr>
              <a:t>of  </a:t>
            </a:r>
            <a:r>
              <a:rPr sz="2400" spc="-105" dirty="0">
                <a:latin typeface="Times New Roman"/>
                <a:cs typeface="Times New Roman"/>
              </a:rPr>
              <a:t>symptoms, </a:t>
            </a:r>
            <a:r>
              <a:rPr sz="2400" spc="-114" dirty="0">
                <a:latin typeface="Times New Roman"/>
                <a:cs typeface="Times New Roman"/>
              </a:rPr>
              <a:t>blood </a:t>
            </a:r>
            <a:r>
              <a:rPr sz="2400" spc="-85" dirty="0">
                <a:latin typeface="Times New Roman"/>
                <a:cs typeface="Times New Roman"/>
              </a:rPr>
              <a:t>cultures </a:t>
            </a:r>
            <a:r>
              <a:rPr sz="2400" spc="-135" dirty="0">
                <a:latin typeface="Times New Roman"/>
                <a:cs typeface="Times New Roman"/>
              </a:rPr>
              <a:t>quickly negative </a:t>
            </a:r>
            <a:r>
              <a:rPr sz="2400" spc="30" dirty="0">
                <a:latin typeface="Times New Roman"/>
                <a:cs typeface="Times New Roman"/>
              </a:rPr>
              <a:t>: </a:t>
            </a:r>
            <a:r>
              <a:rPr sz="2400" spc="-105" dirty="0">
                <a:latin typeface="Times New Roman"/>
                <a:cs typeface="Times New Roman"/>
              </a:rPr>
              <a:t>2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105" dirty="0">
                <a:latin typeface="Times New Roman"/>
                <a:cs typeface="Times New Roman"/>
              </a:rPr>
              <a:t>3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weeks</a:t>
            </a:r>
            <a:endParaRPr sz="24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14" dirty="0">
                <a:latin typeface="Times New Roman"/>
                <a:cs typeface="Times New Roman"/>
              </a:rPr>
              <a:t>Uncomplicated </a:t>
            </a:r>
            <a:r>
              <a:rPr sz="2400" spc="-120" dirty="0">
                <a:latin typeface="Times New Roman"/>
                <a:cs typeface="Times New Roman"/>
              </a:rPr>
              <a:t>S. </a:t>
            </a:r>
            <a:r>
              <a:rPr sz="2400" spc="-114" dirty="0">
                <a:latin typeface="Times New Roman"/>
                <a:cs typeface="Times New Roman"/>
              </a:rPr>
              <a:t>aureus </a:t>
            </a:r>
            <a:r>
              <a:rPr sz="2400" spc="-105" dirty="0">
                <a:latin typeface="Times New Roman"/>
                <a:cs typeface="Times New Roman"/>
              </a:rPr>
              <a:t>infection </a:t>
            </a:r>
            <a:r>
              <a:rPr sz="2400" spc="30" dirty="0">
                <a:latin typeface="Times New Roman"/>
                <a:cs typeface="Times New Roman"/>
              </a:rPr>
              <a:t>: </a:t>
            </a:r>
            <a:r>
              <a:rPr sz="2400" spc="-105" dirty="0">
                <a:latin typeface="Times New Roman"/>
                <a:cs typeface="Times New Roman"/>
              </a:rPr>
              <a:t>4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weeks</a:t>
            </a:r>
            <a:endParaRPr sz="2400">
              <a:latin typeface="Times New Roman"/>
              <a:cs typeface="Times New Roman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14" dirty="0">
                <a:latin typeface="Times New Roman"/>
                <a:cs typeface="Times New Roman"/>
              </a:rPr>
              <a:t>Metastatic </a:t>
            </a:r>
            <a:r>
              <a:rPr sz="2400" spc="-105" dirty="0">
                <a:latin typeface="Times New Roman"/>
                <a:cs typeface="Times New Roman"/>
              </a:rPr>
              <a:t>infection </a:t>
            </a:r>
            <a:r>
              <a:rPr sz="2400" spc="-35" dirty="0">
                <a:latin typeface="Times New Roman"/>
                <a:cs typeface="Times New Roman"/>
              </a:rPr>
              <a:t>or </a:t>
            </a:r>
            <a:r>
              <a:rPr sz="2400" spc="-90" dirty="0">
                <a:latin typeface="Times New Roman"/>
                <a:cs typeface="Times New Roman"/>
              </a:rPr>
              <a:t>persistently </a:t>
            </a:r>
            <a:r>
              <a:rPr sz="2400" spc="-120" dirty="0">
                <a:latin typeface="Times New Roman"/>
                <a:cs typeface="Times New Roman"/>
              </a:rPr>
              <a:t>positive </a:t>
            </a:r>
            <a:r>
              <a:rPr sz="2400" spc="-114" dirty="0">
                <a:latin typeface="Times New Roman"/>
                <a:cs typeface="Times New Roman"/>
              </a:rPr>
              <a:t>blood </a:t>
            </a:r>
            <a:r>
              <a:rPr sz="2400" spc="-85" dirty="0">
                <a:latin typeface="Times New Roman"/>
                <a:cs typeface="Times New Roman"/>
              </a:rPr>
              <a:t>cultures </a:t>
            </a:r>
            <a:r>
              <a:rPr sz="2400" spc="-300" dirty="0">
                <a:latin typeface="Times New Roman"/>
                <a:cs typeface="Times New Roman"/>
              </a:rPr>
              <a:t>:  </a:t>
            </a:r>
            <a:r>
              <a:rPr sz="2400" spc="-130" dirty="0">
                <a:latin typeface="Times New Roman"/>
                <a:cs typeface="Times New Roman"/>
              </a:rPr>
              <a:t>minimum </a:t>
            </a:r>
            <a:r>
              <a:rPr sz="2400" spc="-105" dirty="0">
                <a:latin typeface="Times New Roman"/>
                <a:cs typeface="Times New Roman"/>
              </a:rPr>
              <a:t>6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weeks</a:t>
            </a:r>
            <a:endParaRPr sz="24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10" dirty="0">
                <a:latin typeface="Times New Roman"/>
                <a:cs typeface="Times New Roman"/>
              </a:rPr>
              <a:t>Osteomyelitis </a:t>
            </a:r>
            <a:r>
              <a:rPr sz="2400" spc="30" dirty="0">
                <a:latin typeface="Times New Roman"/>
                <a:cs typeface="Times New Roman"/>
              </a:rPr>
              <a:t>: </a:t>
            </a:r>
            <a:r>
              <a:rPr sz="2400" spc="-105" dirty="0">
                <a:latin typeface="Times New Roman"/>
                <a:cs typeface="Times New Roman"/>
              </a:rPr>
              <a:t>6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105" dirty="0">
                <a:latin typeface="Times New Roman"/>
                <a:cs typeface="Times New Roman"/>
              </a:rPr>
              <a:t>8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weeks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66560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  <a:r>
              <a:rPr sz="4000" b="1" spc="-11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Complications </a:t>
            </a:r>
            <a:r>
              <a:rPr sz="4000" b="1" spc="-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4000" b="1" spc="-3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Dialysis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4111956" cy="390619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20" dirty="0">
                <a:latin typeface="Times New Roman"/>
                <a:cs typeface="Times New Roman"/>
              </a:rPr>
              <a:t>Hypotension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(</a:t>
            </a:r>
            <a:r>
              <a:rPr sz="2600" spc="-105">
                <a:latin typeface="Times New Roman"/>
                <a:cs typeface="Times New Roman"/>
              </a:rPr>
              <a:t>25-55</a:t>
            </a:r>
            <a:r>
              <a:rPr sz="2600" spc="-105" smtClean="0">
                <a:latin typeface="Times New Roman"/>
                <a:cs typeface="Times New Roman"/>
              </a:rPr>
              <a:t>%)</a:t>
            </a:r>
            <a:endParaRPr lang="en-US" sz="2600" spc="-105" dirty="0" smtClean="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lang="en-US" sz="2600" spc="-105" dirty="0" smtClean="0">
                <a:latin typeface="Times New Roman"/>
                <a:cs typeface="Times New Roman"/>
              </a:rPr>
              <a:t> </a:t>
            </a:r>
            <a:r>
              <a:rPr sz="2200" spc="-570" smtClean="0">
                <a:solidFill>
                  <a:srgbClr val="D24717"/>
                </a:solidFill>
                <a:latin typeface="Arial"/>
                <a:cs typeface="Arial"/>
              </a:rPr>
              <a:t> </a:t>
            </a:r>
            <a:r>
              <a:rPr sz="2600" spc="-130" dirty="0">
                <a:latin typeface="Times New Roman"/>
                <a:cs typeface="Times New Roman"/>
              </a:rPr>
              <a:t>Cramps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(</a:t>
            </a:r>
            <a:r>
              <a:rPr sz="2600" spc="-100">
                <a:latin typeface="Times New Roman"/>
                <a:cs typeface="Times New Roman"/>
              </a:rPr>
              <a:t>5-20</a:t>
            </a:r>
            <a:r>
              <a:rPr sz="2600" spc="-100" smtClean="0">
                <a:latin typeface="Times New Roman"/>
                <a:cs typeface="Times New Roman"/>
              </a:rPr>
              <a:t>%)</a:t>
            </a:r>
            <a:r>
              <a:rPr lang="en-US" sz="2600" spc="-100" dirty="0" smtClean="0">
                <a:latin typeface="Times New Roman"/>
                <a:cs typeface="Times New Roman"/>
              </a:rPr>
              <a:t> </a:t>
            </a:r>
          </a:p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lang="en-US" sz="2600" spc="-100" dirty="0" smtClean="0">
                <a:latin typeface="Times New Roman"/>
                <a:cs typeface="Times New Roman"/>
              </a:rPr>
              <a:t> </a:t>
            </a:r>
            <a:r>
              <a:rPr sz="2600" spc="-160" smtClean="0">
                <a:latin typeface="Times New Roman"/>
                <a:cs typeface="Times New Roman"/>
              </a:rPr>
              <a:t>Nausea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35" dirty="0">
                <a:latin typeface="Times New Roman"/>
                <a:cs typeface="Times New Roman"/>
              </a:rPr>
              <a:t>vomiting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(</a:t>
            </a:r>
            <a:r>
              <a:rPr sz="2600" spc="-145">
                <a:latin typeface="Times New Roman"/>
                <a:cs typeface="Times New Roman"/>
              </a:rPr>
              <a:t>5-15</a:t>
            </a:r>
            <a:r>
              <a:rPr sz="2600" spc="-145" smtClean="0">
                <a:latin typeface="Times New Roman"/>
                <a:cs typeface="Times New Roman"/>
              </a:rPr>
              <a:t>%)</a:t>
            </a:r>
            <a:endParaRPr lang="en-US" sz="2600" spc="-145" dirty="0" smtClean="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lang="en-US" sz="2600" spc="-145" dirty="0" smtClean="0">
                <a:latin typeface="Times New Roman"/>
                <a:cs typeface="Times New Roman"/>
              </a:rPr>
              <a:t> </a:t>
            </a:r>
            <a:r>
              <a:rPr sz="2600" spc="-145" smtClean="0">
                <a:latin typeface="Times New Roman"/>
                <a:cs typeface="Times New Roman"/>
              </a:rPr>
              <a:t>Headache</a:t>
            </a:r>
            <a:r>
              <a:rPr sz="2600" spc="-95" smtClean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(</a:t>
            </a:r>
            <a:r>
              <a:rPr sz="2600" spc="-110">
                <a:latin typeface="Times New Roman"/>
                <a:cs typeface="Times New Roman"/>
              </a:rPr>
              <a:t>5</a:t>
            </a:r>
            <a:r>
              <a:rPr sz="2600" spc="-110" smtClean="0">
                <a:latin typeface="Times New Roman"/>
                <a:cs typeface="Times New Roman"/>
              </a:rPr>
              <a:t>%)</a:t>
            </a:r>
            <a:r>
              <a:rPr lang="en-US" sz="2600" spc="-110" dirty="0" smtClean="0">
                <a:latin typeface="Times New Roman"/>
                <a:cs typeface="Times New Roman"/>
              </a:rPr>
              <a:t> </a:t>
            </a:r>
          </a:p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lang="en-US" sz="2600" spc="-110" dirty="0" smtClean="0">
                <a:latin typeface="Times New Roman"/>
                <a:cs typeface="Times New Roman"/>
              </a:rPr>
              <a:t> </a:t>
            </a:r>
            <a:r>
              <a:rPr sz="2600" spc="-114" smtClean="0">
                <a:latin typeface="Times New Roman"/>
                <a:cs typeface="Times New Roman"/>
              </a:rPr>
              <a:t>Chest </a:t>
            </a:r>
            <a:r>
              <a:rPr sz="2600" spc="-140" dirty="0">
                <a:latin typeface="Times New Roman"/>
                <a:cs typeface="Times New Roman"/>
              </a:rPr>
              <a:t>pain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(</a:t>
            </a:r>
            <a:r>
              <a:rPr sz="2600" spc="-100">
                <a:latin typeface="Times New Roman"/>
                <a:cs typeface="Times New Roman"/>
              </a:rPr>
              <a:t>2-5</a:t>
            </a:r>
            <a:r>
              <a:rPr sz="2600" spc="-100" smtClean="0">
                <a:latin typeface="Times New Roman"/>
                <a:cs typeface="Times New Roman"/>
              </a:rPr>
              <a:t>%)</a:t>
            </a:r>
            <a:r>
              <a:rPr lang="en-US" sz="2600" spc="-100" dirty="0" smtClean="0">
                <a:latin typeface="Times New Roman"/>
                <a:cs typeface="Times New Roman"/>
              </a:rPr>
              <a:t> </a:t>
            </a:r>
          </a:p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225" smtClean="0">
                <a:latin typeface="Times New Roman"/>
                <a:cs typeface="Times New Roman"/>
              </a:rPr>
              <a:t>Back </a:t>
            </a:r>
            <a:r>
              <a:rPr sz="2600" spc="-140" dirty="0">
                <a:latin typeface="Times New Roman"/>
                <a:cs typeface="Times New Roman"/>
              </a:rPr>
              <a:t>pain</a:t>
            </a:r>
            <a:r>
              <a:rPr sz="2600" spc="-35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(</a:t>
            </a:r>
            <a:r>
              <a:rPr sz="2600" spc="-100">
                <a:latin typeface="Times New Roman"/>
                <a:cs typeface="Times New Roman"/>
              </a:rPr>
              <a:t>2-5</a:t>
            </a:r>
            <a:r>
              <a:rPr sz="2600" spc="-100" smtClean="0">
                <a:latin typeface="Times New Roman"/>
                <a:cs typeface="Times New Roman"/>
              </a:rPr>
              <a:t>%)</a:t>
            </a:r>
            <a:r>
              <a:rPr lang="en-US" sz="2600" spc="-100" dirty="0" smtClean="0">
                <a:latin typeface="Times New Roman"/>
                <a:cs typeface="Times New Roman"/>
              </a:rPr>
              <a:t> </a:t>
            </a:r>
          </a:p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30" smtClean="0">
                <a:latin typeface="Times New Roman"/>
                <a:cs typeface="Times New Roman"/>
              </a:rPr>
              <a:t>Itching</a:t>
            </a:r>
            <a:r>
              <a:rPr sz="2600" spc="-70" smtClean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(</a:t>
            </a:r>
            <a:r>
              <a:rPr sz="2600" spc="-105">
                <a:latin typeface="Times New Roman"/>
                <a:cs typeface="Times New Roman"/>
              </a:rPr>
              <a:t>5</a:t>
            </a:r>
            <a:r>
              <a:rPr sz="2600" spc="-105" smtClean="0">
                <a:latin typeface="Times New Roman"/>
                <a:cs typeface="Times New Roman"/>
              </a:rPr>
              <a:t>%)</a:t>
            </a:r>
            <a:r>
              <a:rPr lang="en-US" sz="2600" spc="-105" dirty="0" smtClean="0">
                <a:latin typeface="Times New Roman"/>
                <a:cs typeface="Times New Roman"/>
              </a:rPr>
              <a:t> </a:t>
            </a:r>
          </a:p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65" smtClean="0">
                <a:latin typeface="Times New Roman"/>
                <a:cs typeface="Times New Roman"/>
              </a:rPr>
              <a:t>Fever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35" dirty="0">
                <a:latin typeface="Times New Roman"/>
                <a:cs typeface="Times New Roman"/>
              </a:rPr>
              <a:t>chills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(&lt;1%)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66560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  <a:r>
              <a:rPr sz="4000" b="1" spc="-11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Complications </a:t>
            </a:r>
            <a:r>
              <a:rPr sz="4000" b="1" spc="-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4000" b="1" spc="-3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Dialysis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423150" cy="246697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14" dirty="0">
                <a:latin typeface="Times New Roman"/>
                <a:cs typeface="Times New Roman"/>
              </a:rPr>
              <a:t>Chest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pain</a:t>
            </a:r>
            <a:endParaRPr sz="2600">
              <a:latin typeface="Times New Roman"/>
              <a:cs typeface="Times New Roman"/>
            </a:endParaRPr>
          </a:p>
          <a:p>
            <a:pPr marL="560705" marR="5080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45" dirty="0">
                <a:latin typeface="Times New Roman"/>
                <a:cs typeface="Times New Roman"/>
              </a:rPr>
              <a:t>Can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130" dirty="0">
                <a:latin typeface="Times New Roman"/>
                <a:cs typeface="Times New Roman"/>
              </a:rPr>
              <a:t>associated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114" dirty="0">
                <a:latin typeface="Times New Roman"/>
                <a:cs typeface="Times New Roman"/>
              </a:rPr>
              <a:t>hypotension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55" dirty="0">
                <a:latin typeface="Times New Roman"/>
                <a:cs typeface="Times New Roman"/>
              </a:rPr>
              <a:t>dialysis </a:t>
            </a:r>
            <a:r>
              <a:rPr sz="2400" spc="-125" dirty="0">
                <a:latin typeface="Times New Roman"/>
                <a:cs typeface="Times New Roman"/>
              </a:rPr>
              <a:t>disequilibrium  </a:t>
            </a:r>
            <a:r>
              <a:rPr sz="2400" spc="-114" dirty="0">
                <a:latin typeface="Times New Roman"/>
                <a:cs typeface="Times New Roman"/>
              </a:rPr>
              <a:t>syndrome</a:t>
            </a:r>
            <a:endParaRPr sz="24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210" dirty="0">
                <a:latin typeface="Times New Roman"/>
                <a:cs typeface="Times New Roman"/>
              </a:rPr>
              <a:t>Always </a:t>
            </a:r>
            <a:r>
              <a:rPr sz="2400" spc="-105" dirty="0">
                <a:latin typeface="Times New Roman"/>
                <a:cs typeface="Times New Roman"/>
              </a:rPr>
              <a:t>consider </a:t>
            </a:r>
            <a:r>
              <a:rPr sz="2400" spc="-110" dirty="0">
                <a:latin typeface="Times New Roman"/>
                <a:cs typeface="Times New Roman"/>
              </a:rPr>
              <a:t>angina, </a:t>
            </a:r>
            <a:r>
              <a:rPr sz="2400" spc="-120" dirty="0">
                <a:latin typeface="Times New Roman"/>
                <a:cs typeface="Times New Roman"/>
              </a:rPr>
              <a:t>hemolysis,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85" dirty="0">
                <a:latin typeface="Times New Roman"/>
                <a:cs typeface="Times New Roman"/>
              </a:rPr>
              <a:t>(rarely) </a:t>
            </a:r>
            <a:r>
              <a:rPr sz="2400" spc="-100" dirty="0">
                <a:latin typeface="Times New Roman"/>
                <a:cs typeface="Times New Roman"/>
              </a:rPr>
              <a:t>air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embolism</a:t>
            </a:r>
            <a:endParaRPr sz="2400">
              <a:latin typeface="Times New Roman"/>
              <a:cs typeface="Times New Roman"/>
            </a:endParaRPr>
          </a:p>
          <a:p>
            <a:pPr marL="560705" marR="671830" lvl="1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00" dirty="0">
                <a:latin typeface="Times New Roman"/>
                <a:cs typeface="Times New Roman"/>
              </a:rPr>
              <a:t>Consider </a:t>
            </a:r>
            <a:r>
              <a:rPr sz="2400" spc="-110" dirty="0">
                <a:latin typeface="Times New Roman"/>
                <a:cs typeface="Times New Roman"/>
              </a:rPr>
              <a:t>pulmonary </a:t>
            </a:r>
            <a:r>
              <a:rPr sz="2400" spc="-125" dirty="0">
                <a:latin typeface="Times New Roman"/>
                <a:cs typeface="Times New Roman"/>
              </a:rPr>
              <a:t>embolism </a:t>
            </a:r>
            <a:r>
              <a:rPr sz="2400" spc="-150" dirty="0">
                <a:latin typeface="Times New Roman"/>
                <a:cs typeface="Times New Roman"/>
              </a:rPr>
              <a:t>if </a:t>
            </a:r>
            <a:r>
              <a:rPr sz="2400" spc="-65" dirty="0">
                <a:latin typeface="Times New Roman"/>
                <a:cs typeface="Times New Roman"/>
              </a:rPr>
              <a:t>recent </a:t>
            </a:r>
            <a:r>
              <a:rPr sz="2400" spc="-114" dirty="0">
                <a:latin typeface="Times New Roman"/>
                <a:cs typeface="Times New Roman"/>
              </a:rPr>
              <a:t>manipulation </a:t>
            </a:r>
            <a:r>
              <a:rPr sz="2400" spc="-455" dirty="0">
                <a:latin typeface="Times New Roman"/>
                <a:cs typeface="Times New Roman"/>
              </a:rPr>
              <a:t>of  </a:t>
            </a:r>
            <a:r>
              <a:rPr sz="2400" spc="-100" dirty="0">
                <a:latin typeface="Times New Roman"/>
                <a:cs typeface="Times New Roman"/>
              </a:rPr>
              <a:t>thrombus </a:t>
            </a:r>
            <a:r>
              <a:rPr sz="2400" spc="10" dirty="0">
                <a:latin typeface="Times New Roman"/>
                <a:cs typeface="Times New Roman"/>
              </a:rPr>
              <a:t>and/or </a:t>
            </a:r>
            <a:r>
              <a:rPr sz="2400" spc="-120" dirty="0">
                <a:latin typeface="Times New Roman"/>
                <a:cs typeface="Times New Roman"/>
              </a:rPr>
              <a:t>occlusion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55" dirty="0">
                <a:latin typeface="Times New Roman"/>
                <a:cs typeface="Times New Roman"/>
              </a:rPr>
              <a:t>dialysis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60" dirty="0">
                <a:latin typeface="Times New Roman"/>
                <a:cs typeface="Times New Roman"/>
              </a:rPr>
              <a:t>access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66560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  <a:r>
              <a:rPr sz="4000" b="1" spc="-11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Complications </a:t>
            </a:r>
            <a:r>
              <a:rPr sz="4000" b="1" spc="-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4000" b="1" spc="-3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Dialysis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358380" cy="429641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55" dirty="0">
                <a:latin typeface="Times New Roman"/>
                <a:cs typeface="Times New Roman"/>
              </a:rPr>
              <a:t>Hemolysis</a:t>
            </a:r>
            <a:endParaRPr sz="2600">
              <a:latin typeface="Times New Roman"/>
              <a:cs typeface="Times New Roman"/>
            </a:endParaRPr>
          </a:p>
          <a:p>
            <a:pPr marL="560705" marR="5080" lvl="1" indent="-228600" algn="just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55" dirty="0">
                <a:latin typeface="Times New Roman"/>
                <a:cs typeface="Times New Roman"/>
              </a:rPr>
              <a:t>Suggestive </a:t>
            </a:r>
            <a:r>
              <a:rPr sz="2400" spc="-140" dirty="0">
                <a:latin typeface="Times New Roman"/>
                <a:cs typeface="Times New Roman"/>
              </a:rPr>
              <a:t>findings </a:t>
            </a:r>
            <a:r>
              <a:rPr sz="2400" spc="-110" dirty="0">
                <a:latin typeface="Times New Roman"/>
                <a:cs typeface="Times New Roman"/>
              </a:rPr>
              <a:t>include </a:t>
            </a:r>
            <a:r>
              <a:rPr sz="2400" spc="-15" dirty="0">
                <a:latin typeface="Times New Roman"/>
                <a:cs typeface="Times New Roman"/>
              </a:rPr>
              <a:t>port </a:t>
            </a:r>
            <a:r>
              <a:rPr sz="2400" spc="-114" dirty="0">
                <a:latin typeface="Times New Roman"/>
                <a:cs typeface="Times New Roman"/>
              </a:rPr>
              <a:t>wine </a:t>
            </a:r>
            <a:r>
              <a:rPr sz="2400" spc="-120" dirty="0">
                <a:latin typeface="Times New Roman"/>
                <a:cs typeface="Times New Roman"/>
              </a:rPr>
              <a:t>appearance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85" dirty="0">
                <a:latin typeface="Times New Roman"/>
                <a:cs typeface="Times New Roman"/>
              </a:rPr>
              <a:t>blood 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40" dirty="0">
                <a:latin typeface="Times New Roman"/>
                <a:cs typeface="Times New Roman"/>
              </a:rPr>
              <a:t>venous </a:t>
            </a:r>
            <a:r>
              <a:rPr sz="2400" spc="-75" dirty="0">
                <a:latin typeface="Times New Roman"/>
                <a:cs typeface="Times New Roman"/>
              </a:rPr>
              <a:t>line,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45" dirty="0">
                <a:latin typeface="Times New Roman"/>
                <a:cs typeface="Times New Roman"/>
              </a:rPr>
              <a:t>falling </a:t>
            </a:r>
            <a:r>
              <a:rPr sz="2400" spc="-65" dirty="0">
                <a:latin typeface="Times New Roman"/>
                <a:cs typeface="Times New Roman"/>
              </a:rPr>
              <a:t>hematocrit,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14" dirty="0">
                <a:latin typeface="Times New Roman"/>
                <a:cs typeface="Times New Roman"/>
              </a:rPr>
              <a:t>complaints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00" dirty="0">
                <a:latin typeface="Times New Roman"/>
                <a:cs typeface="Times New Roman"/>
              </a:rPr>
              <a:t>chest  </a:t>
            </a:r>
            <a:r>
              <a:rPr sz="2400" spc="-85" dirty="0">
                <a:latin typeface="Times New Roman"/>
                <a:cs typeface="Times New Roman"/>
              </a:rPr>
              <a:t>pain, </a:t>
            </a:r>
            <a:r>
              <a:rPr sz="2400" spc="-150" dirty="0">
                <a:latin typeface="Times New Roman"/>
                <a:cs typeface="Times New Roman"/>
              </a:rPr>
              <a:t>SOB, </a:t>
            </a:r>
            <a:r>
              <a:rPr sz="2400" spc="10" dirty="0">
                <a:latin typeface="Times New Roman"/>
                <a:cs typeface="Times New Roman"/>
              </a:rPr>
              <a:t>and/or </a:t>
            </a:r>
            <a:r>
              <a:rPr sz="2400" spc="-140" dirty="0">
                <a:latin typeface="Times New Roman"/>
                <a:cs typeface="Times New Roman"/>
              </a:rPr>
              <a:t>back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pain</a:t>
            </a:r>
            <a:endParaRPr sz="2400">
              <a:latin typeface="Times New Roman"/>
              <a:cs typeface="Times New Roman"/>
            </a:endParaRPr>
          </a:p>
          <a:p>
            <a:pPr marL="560705" marR="36830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50" dirty="0">
                <a:latin typeface="Times New Roman"/>
                <a:cs typeface="Times New Roman"/>
              </a:rPr>
              <a:t>Usually </a:t>
            </a:r>
            <a:r>
              <a:rPr sz="2400" spc="-100" dirty="0">
                <a:latin typeface="Times New Roman"/>
                <a:cs typeface="Times New Roman"/>
              </a:rPr>
              <a:t>due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155" dirty="0">
                <a:latin typeface="Times New Roman"/>
                <a:cs typeface="Times New Roman"/>
              </a:rPr>
              <a:t>dialysis </a:t>
            </a:r>
            <a:r>
              <a:rPr sz="2400" spc="-100" dirty="0">
                <a:latin typeface="Times New Roman"/>
                <a:cs typeface="Times New Roman"/>
              </a:rPr>
              <a:t>solution </a:t>
            </a:r>
            <a:r>
              <a:rPr sz="2400" spc="-90" dirty="0">
                <a:latin typeface="Times New Roman"/>
                <a:cs typeface="Times New Roman"/>
              </a:rPr>
              <a:t>problems, </a:t>
            </a:r>
            <a:r>
              <a:rPr sz="2400" spc="-120" dirty="0">
                <a:latin typeface="Times New Roman"/>
                <a:cs typeface="Times New Roman"/>
              </a:rPr>
              <a:t>including  </a:t>
            </a:r>
            <a:r>
              <a:rPr sz="2400" spc="-110" dirty="0">
                <a:latin typeface="Times New Roman"/>
                <a:cs typeface="Times New Roman"/>
              </a:rPr>
              <a:t>overheating, </a:t>
            </a:r>
            <a:r>
              <a:rPr sz="2400" spc="-114" dirty="0">
                <a:latin typeface="Times New Roman"/>
                <a:cs typeface="Times New Roman"/>
              </a:rPr>
              <a:t>hypotonicity,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05" dirty="0">
                <a:latin typeface="Times New Roman"/>
                <a:cs typeface="Times New Roman"/>
              </a:rPr>
              <a:t>contamination </a:t>
            </a:r>
            <a:r>
              <a:rPr sz="2400" spc="-95" dirty="0">
                <a:latin typeface="Times New Roman"/>
                <a:cs typeface="Times New Roman"/>
              </a:rPr>
              <a:t>with  </a:t>
            </a:r>
            <a:r>
              <a:rPr sz="2400" spc="-105" dirty="0">
                <a:latin typeface="Times New Roman"/>
                <a:cs typeface="Times New Roman"/>
              </a:rPr>
              <a:t>formaldehyde, </a:t>
            </a:r>
            <a:r>
              <a:rPr sz="2400" spc="-100" dirty="0">
                <a:latin typeface="Times New Roman"/>
                <a:cs typeface="Times New Roman"/>
              </a:rPr>
              <a:t>bleach, </a:t>
            </a:r>
            <a:r>
              <a:rPr sz="2400" spc="-95" dirty="0">
                <a:latin typeface="Times New Roman"/>
                <a:cs typeface="Times New Roman"/>
              </a:rPr>
              <a:t>chloramine,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80" dirty="0">
                <a:latin typeface="Times New Roman"/>
                <a:cs typeface="Times New Roman"/>
              </a:rPr>
              <a:t>nitrates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90" dirty="0">
                <a:latin typeface="Times New Roman"/>
                <a:cs typeface="Times New Roman"/>
              </a:rPr>
              <a:t>water,</a:t>
            </a:r>
            <a:r>
              <a:rPr sz="2400" spc="-32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or  </a:t>
            </a:r>
            <a:r>
              <a:rPr sz="2400" spc="-85" dirty="0">
                <a:latin typeface="Times New Roman"/>
                <a:cs typeface="Times New Roman"/>
              </a:rPr>
              <a:t>copper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55" dirty="0">
                <a:latin typeface="Times New Roman"/>
                <a:cs typeface="Times New Roman"/>
              </a:rPr>
              <a:t>dialysis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tubing</a:t>
            </a:r>
            <a:endParaRPr sz="2400">
              <a:latin typeface="Times New Roman"/>
              <a:cs typeface="Times New Roman"/>
            </a:endParaRPr>
          </a:p>
          <a:p>
            <a:pPr marL="560705" marR="170180" lvl="1" indent="-228600">
              <a:lnSpc>
                <a:spcPct val="100000"/>
              </a:lnSpc>
              <a:spcBef>
                <a:spcPts val="409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95" dirty="0">
                <a:latin typeface="Times New Roman"/>
                <a:cs typeface="Times New Roman"/>
              </a:rPr>
              <a:t>Treatment </a:t>
            </a:r>
            <a:r>
              <a:rPr sz="2400" spc="-120" dirty="0">
                <a:latin typeface="Times New Roman"/>
                <a:cs typeface="Times New Roman"/>
              </a:rPr>
              <a:t>includes </a:t>
            </a:r>
            <a:r>
              <a:rPr sz="2400" spc="-105" dirty="0">
                <a:latin typeface="Times New Roman"/>
                <a:cs typeface="Times New Roman"/>
              </a:rPr>
              <a:t>discontinuation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55" dirty="0">
                <a:latin typeface="Times New Roman"/>
                <a:cs typeface="Times New Roman"/>
              </a:rPr>
              <a:t>dialysis </a:t>
            </a:r>
            <a:r>
              <a:rPr sz="2400" spc="-80" dirty="0">
                <a:latin typeface="Times New Roman"/>
                <a:cs typeface="Times New Roman"/>
              </a:rPr>
              <a:t>without </a:t>
            </a:r>
            <a:r>
              <a:rPr sz="2400" spc="-185" dirty="0">
                <a:latin typeface="Times New Roman"/>
                <a:cs typeface="Times New Roman"/>
              </a:rPr>
              <a:t>blood  </a:t>
            </a:r>
            <a:r>
              <a:rPr sz="2400" spc="-30" dirty="0">
                <a:latin typeface="Times New Roman"/>
                <a:cs typeface="Times New Roman"/>
              </a:rPr>
              <a:t>return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60" dirty="0">
                <a:latin typeface="Times New Roman"/>
                <a:cs typeface="Times New Roman"/>
              </a:rPr>
              <a:t>patient,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30" dirty="0">
                <a:latin typeface="Times New Roman"/>
                <a:cs typeface="Times New Roman"/>
              </a:rPr>
              <a:t>evaluation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130" dirty="0">
                <a:latin typeface="Times New Roman"/>
                <a:cs typeface="Times New Roman"/>
              </a:rPr>
              <a:t>hyperkalemia </a:t>
            </a:r>
            <a:r>
              <a:rPr sz="2400" spc="-95" dirty="0">
                <a:latin typeface="Times New Roman"/>
                <a:cs typeface="Times New Roman"/>
              </a:rPr>
              <a:t>with  </a:t>
            </a:r>
            <a:r>
              <a:rPr sz="2400" spc="-130" dirty="0">
                <a:latin typeface="Times New Roman"/>
                <a:cs typeface="Times New Roman"/>
              </a:rPr>
              <a:t>medical </a:t>
            </a:r>
            <a:r>
              <a:rPr sz="2400" spc="-65" dirty="0">
                <a:latin typeface="Times New Roman"/>
                <a:cs typeface="Times New Roman"/>
              </a:rPr>
              <a:t>treatment </a:t>
            </a:r>
            <a:r>
              <a:rPr sz="2400" spc="-190" dirty="0">
                <a:latin typeface="Times New Roman"/>
                <a:cs typeface="Times New Roman"/>
              </a:rPr>
              <a:t>as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necessary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66560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Acute </a:t>
            </a:r>
            <a:r>
              <a:rPr sz="4000" b="1" spc="-11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Complications </a:t>
            </a:r>
            <a:r>
              <a:rPr sz="4000" b="1" spc="-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4000" b="1" spc="-3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Dialysis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74963"/>
            <a:ext cx="7506970" cy="210121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56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35" dirty="0">
                <a:latin typeface="Times New Roman"/>
                <a:cs typeface="Times New Roman"/>
              </a:rPr>
              <a:t>Arrhythmias</a:t>
            </a:r>
            <a:endParaRPr sz="26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3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25" dirty="0">
                <a:latin typeface="Times New Roman"/>
                <a:cs typeface="Times New Roman"/>
              </a:rPr>
              <a:t>Common </a:t>
            </a:r>
            <a:r>
              <a:rPr sz="2400" spc="-70" dirty="0">
                <a:latin typeface="Times New Roman"/>
                <a:cs typeface="Times New Roman"/>
              </a:rPr>
              <a:t>during,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75" dirty="0">
                <a:latin typeface="Times New Roman"/>
                <a:cs typeface="Times New Roman"/>
              </a:rPr>
              <a:t>between, </a:t>
            </a:r>
            <a:r>
              <a:rPr sz="2400" spc="-155" dirty="0">
                <a:latin typeface="Times New Roman"/>
                <a:cs typeface="Times New Roman"/>
              </a:rPr>
              <a:t>dialysis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treatments</a:t>
            </a:r>
            <a:endParaRPr sz="2400">
              <a:latin typeface="Times New Roman"/>
              <a:cs typeface="Times New Roman"/>
            </a:endParaRPr>
          </a:p>
          <a:p>
            <a:pPr marL="560705" lvl="1" indent="-228600">
              <a:lnSpc>
                <a:spcPct val="100000"/>
              </a:lnSpc>
              <a:spcBef>
                <a:spcPts val="40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105" dirty="0">
                <a:latin typeface="Times New Roman"/>
                <a:cs typeface="Times New Roman"/>
              </a:rPr>
              <a:t>Controversial </a:t>
            </a:r>
            <a:r>
              <a:rPr sz="2400" spc="-85" dirty="0">
                <a:latin typeface="Times New Roman"/>
                <a:cs typeface="Times New Roman"/>
              </a:rPr>
              <a:t>whether </a:t>
            </a:r>
            <a:r>
              <a:rPr sz="2400" spc="-100" dirty="0">
                <a:latin typeface="Times New Roman"/>
                <a:cs typeface="Times New Roman"/>
              </a:rPr>
              <a:t>due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110" dirty="0">
                <a:latin typeface="Times New Roman"/>
                <a:cs typeface="Times New Roman"/>
              </a:rPr>
              <a:t>disturbances in </a:t>
            </a:r>
            <a:r>
              <a:rPr sz="2400" spc="-150" dirty="0">
                <a:latin typeface="Times New Roman"/>
                <a:cs typeface="Times New Roman"/>
              </a:rPr>
              <a:t>plasma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potassium</a:t>
            </a:r>
            <a:endParaRPr sz="2400">
              <a:latin typeface="Times New Roman"/>
              <a:cs typeface="Times New Roman"/>
            </a:endParaRPr>
          </a:p>
          <a:p>
            <a:pPr marL="560705" marR="163830" lvl="1" indent="-228600">
              <a:lnSpc>
                <a:spcPct val="100000"/>
              </a:lnSpc>
              <a:spcBef>
                <a:spcPts val="405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561340" algn="l"/>
              </a:tabLst>
            </a:pPr>
            <a:r>
              <a:rPr sz="2400" spc="-95" dirty="0">
                <a:latin typeface="Times New Roman"/>
                <a:cs typeface="Times New Roman"/>
              </a:rPr>
              <a:t>Treatment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20" dirty="0">
                <a:latin typeface="Times New Roman"/>
                <a:cs typeface="Times New Roman"/>
              </a:rPr>
              <a:t>similar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35" dirty="0">
                <a:latin typeface="Times New Roman"/>
                <a:cs typeface="Times New Roman"/>
              </a:rPr>
              <a:t>non-dialysis </a:t>
            </a:r>
            <a:r>
              <a:rPr sz="2400" spc="-85" dirty="0">
                <a:latin typeface="Times New Roman"/>
                <a:cs typeface="Times New Roman"/>
              </a:rPr>
              <a:t>population, except </a:t>
            </a:r>
            <a:r>
              <a:rPr sz="2400" spc="-409" dirty="0">
                <a:latin typeface="Times New Roman"/>
                <a:cs typeface="Times New Roman"/>
              </a:rPr>
              <a:t>for  </a:t>
            </a:r>
            <a:r>
              <a:rPr sz="2400" spc="-114" dirty="0">
                <a:latin typeface="Times New Roman"/>
                <a:cs typeface="Times New Roman"/>
              </a:rPr>
              <a:t>medication </a:t>
            </a:r>
            <a:r>
              <a:rPr sz="2400" spc="-135" dirty="0">
                <a:latin typeface="Times New Roman"/>
                <a:cs typeface="Times New Roman"/>
              </a:rPr>
              <a:t>dosing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adjustments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2363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Indications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7561580" cy="49187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05" dirty="0">
                <a:latin typeface="Times New Roman"/>
                <a:cs typeface="Times New Roman"/>
              </a:rPr>
              <a:t>Pericarditis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pleuritis</a:t>
            </a:r>
            <a:endParaRPr sz="2600">
              <a:latin typeface="Times New Roman"/>
              <a:cs typeface="Times New Roman"/>
            </a:endParaRPr>
          </a:p>
          <a:p>
            <a:pPr marL="285115" marR="5080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30" dirty="0">
                <a:latin typeface="Times New Roman"/>
                <a:cs typeface="Times New Roman"/>
              </a:rPr>
              <a:t>Progressive </a:t>
            </a:r>
            <a:r>
              <a:rPr sz="2600" spc="-105" dirty="0">
                <a:latin typeface="Times New Roman"/>
                <a:cs typeface="Times New Roman"/>
              </a:rPr>
              <a:t>uremic </a:t>
            </a:r>
            <a:r>
              <a:rPr sz="2600" spc="-140" dirty="0">
                <a:latin typeface="Times New Roman"/>
                <a:cs typeface="Times New Roman"/>
              </a:rPr>
              <a:t>encephalopathy </a:t>
            </a:r>
            <a:r>
              <a:rPr sz="2600" spc="-40" dirty="0">
                <a:latin typeface="Times New Roman"/>
                <a:cs typeface="Times New Roman"/>
              </a:rPr>
              <a:t>or </a:t>
            </a:r>
            <a:r>
              <a:rPr sz="2600" spc="-120" dirty="0">
                <a:latin typeface="Times New Roman"/>
                <a:cs typeface="Times New Roman"/>
              </a:rPr>
              <a:t>neuropathy </a:t>
            </a:r>
            <a:r>
              <a:rPr sz="2600" spc="-55" dirty="0">
                <a:latin typeface="Times New Roman"/>
                <a:cs typeface="Times New Roman"/>
              </a:rPr>
              <a:t>( </a:t>
            </a:r>
            <a:r>
              <a:rPr sz="2600" spc="-125" dirty="0">
                <a:latin typeface="Times New Roman"/>
                <a:cs typeface="Times New Roman"/>
              </a:rPr>
              <a:t>asterixis,  </a:t>
            </a:r>
            <a:r>
              <a:rPr sz="2600" spc="-135" dirty="0">
                <a:latin typeface="Times New Roman"/>
                <a:cs typeface="Times New Roman"/>
              </a:rPr>
              <a:t>myoclonus,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seizures)</a:t>
            </a:r>
            <a:endParaRPr sz="26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60" dirty="0">
                <a:latin typeface="Times New Roman"/>
                <a:cs typeface="Times New Roman"/>
              </a:rPr>
              <a:t>Bleeding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diathesis</a:t>
            </a:r>
            <a:endParaRPr sz="26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45" dirty="0">
                <a:latin typeface="Times New Roman"/>
                <a:cs typeface="Times New Roman"/>
              </a:rPr>
              <a:t>Fluid </a:t>
            </a:r>
            <a:r>
              <a:rPr sz="2600" spc="-130" dirty="0">
                <a:latin typeface="Times New Roman"/>
                <a:cs typeface="Times New Roman"/>
              </a:rPr>
              <a:t>overload unresponsive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diuretics</a:t>
            </a:r>
            <a:endParaRPr sz="2600">
              <a:latin typeface="Times New Roman"/>
              <a:cs typeface="Times New Roman"/>
            </a:endParaRPr>
          </a:p>
          <a:p>
            <a:pPr marL="285115" marR="223520" indent="-27241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140" dirty="0">
                <a:latin typeface="Times New Roman"/>
                <a:cs typeface="Times New Roman"/>
              </a:rPr>
              <a:t>Metabolic </a:t>
            </a:r>
            <a:r>
              <a:rPr sz="2600" spc="-120" dirty="0">
                <a:latin typeface="Times New Roman"/>
                <a:cs typeface="Times New Roman"/>
              </a:rPr>
              <a:t>disturbances </a:t>
            </a:r>
            <a:r>
              <a:rPr sz="2600" spc="-90" dirty="0">
                <a:latin typeface="Times New Roman"/>
                <a:cs typeface="Times New Roman"/>
              </a:rPr>
              <a:t>refractory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40" dirty="0">
                <a:latin typeface="Times New Roman"/>
                <a:cs typeface="Times New Roman"/>
              </a:rPr>
              <a:t>medical </a:t>
            </a:r>
            <a:r>
              <a:rPr sz="2600" spc="-110" dirty="0">
                <a:latin typeface="Times New Roman"/>
                <a:cs typeface="Times New Roman"/>
              </a:rPr>
              <a:t>therapy  </a:t>
            </a:r>
            <a:r>
              <a:rPr sz="2600" spc="-114" dirty="0">
                <a:latin typeface="Times New Roman"/>
                <a:cs typeface="Times New Roman"/>
              </a:rPr>
              <a:t>(hyperkalemia, </a:t>
            </a:r>
            <a:r>
              <a:rPr sz="2600" spc="-120" dirty="0">
                <a:latin typeface="Times New Roman"/>
                <a:cs typeface="Times New Roman"/>
              </a:rPr>
              <a:t>metabolic </a:t>
            </a:r>
            <a:r>
              <a:rPr sz="2600" spc="-125" dirty="0">
                <a:latin typeface="Times New Roman"/>
                <a:cs typeface="Times New Roman"/>
              </a:rPr>
              <a:t>acidosis, </a:t>
            </a:r>
            <a:r>
              <a:rPr sz="2600" spc="-110" dirty="0">
                <a:latin typeface="Times New Roman"/>
                <a:cs typeface="Times New Roman"/>
              </a:rPr>
              <a:t>hyper- </a:t>
            </a:r>
            <a:r>
              <a:rPr sz="2600" spc="-155" dirty="0">
                <a:latin typeface="Times New Roman"/>
                <a:cs typeface="Times New Roman"/>
              </a:rPr>
              <a:t>calcemia </a:t>
            </a:r>
            <a:r>
              <a:rPr sz="2600" spc="110" dirty="0">
                <a:latin typeface="Times New Roman"/>
                <a:cs typeface="Times New Roman"/>
              </a:rPr>
              <a:t>,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hyper-  </a:t>
            </a:r>
            <a:r>
              <a:rPr sz="2600" spc="-130" dirty="0">
                <a:latin typeface="Times New Roman"/>
                <a:cs typeface="Times New Roman"/>
              </a:rPr>
              <a:t>phosphatemia)</a:t>
            </a:r>
            <a:endParaRPr sz="26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95" dirty="0">
                <a:latin typeface="Times New Roman"/>
                <a:cs typeface="Times New Roman"/>
              </a:rPr>
              <a:t>Persistent </a:t>
            </a:r>
            <a:r>
              <a:rPr sz="2600" spc="-85" dirty="0">
                <a:latin typeface="Times New Roman"/>
                <a:cs typeface="Times New Roman"/>
              </a:rPr>
              <a:t>nausea/vomiting, </a:t>
            </a:r>
            <a:r>
              <a:rPr sz="2600" spc="-135" dirty="0">
                <a:latin typeface="Times New Roman"/>
                <a:cs typeface="Times New Roman"/>
              </a:rPr>
              <a:t>weight </a:t>
            </a:r>
            <a:r>
              <a:rPr sz="2600" spc="-105" dirty="0">
                <a:latin typeface="Times New Roman"/>
                <a:cs typeface="Times New Roman"/>
              </a:rPr>
              <a:t>loss, </a:t>
            </a:r>
            <a:r>
              <a:rPr sz="2600" spc="-40" dirty="0">
                <a:latin typeface="Times New Roman"/>
                <a:cs typeface="Times New Roman"/>
              </a:rPr>
              <a:t>or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malnutrition</a:t>
            </a:r>
            <a:endParaRPr sz="2600">
              <a:latin typeface="Times New Roman"/>
              <a:cs typeface="Times New Roman"/>
            </a:endParaRPr>
          </a:p>
          <a:p>
            <a:pPr marL="285115" marR="27749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Arial"/>
              <a:buChar char=""/>
              <a:tabLst>
                <a:tab pos="285750" algn="l"/>
              </a:tabLst>
            </a:pPr>
            <a:r>
              <a:rPr sz="2600" spc="-200" dirty="0">
                <a:latin typeface="Times New Roman"/>
                <a:cs typeface="Times New Roman"/>
              </a:rPr>
              <a:t>Toxic </a:t>
            </a:r>
            <a:r>
              <a:rPr sz="2600" spc="-130" dirty="0">
                <a:latin typeface="Times New Roman"/>
                <a:cs typeface="Times New Roman"/>
              </a:rPr>
              <a:t>overdose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60" dirty="0">
                <a:latin typeface="Times New Roman"/>
                <a:cs typeface="Times New Roman"/>
              </a:rPr>
              <a:t>dialyzable </a:t>
            </a:r>
            <a:r>
              <a:rPr sz="2600" spc="-120" dirty="0">
                <a:latin typeface="Times New Roman"/>
                <a:cs typeface="Times New Roman"/>
              </a:rPr>
              <a:t>drug….Dialysable </a:t>
            </a:r>
            <a:r>
              <a:rPr sz="2600" spc="-180" dirty="0">
                <a:latin typeface="Times New Roman"/>
                <a:cs typeface="Times New Roman"/>
              </a:rPr>
              <a:t>substance  </a:t>
            </a:r>
            <a:r>
              <a:rPr sz="2600" spc="30" dirty="0">
                <a:latin typeface="Times New Roman"/>
                <a:cs typeface="Times New Roman"/>
              </a:rPr>
              <a:t>IgG/&gt;&gt;&gt;&gt;IgM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350235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95" dirty="0">
                <a:solidFill>
                  <a:schemeClr val="tx1"/>
                </a:solidFill>
                <a:latin typeface="Arial Black" pitchFamily="34" charset="0"/>
              </a:rPr>
              <a:t>Thank</a:t>
            </a:r>
            <a:r>
              <a:rPr sz="4000" b="1" spc="-295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sz="4000" b="1" spc="-155" dirty="0">
                <a:solidFill>
                  <a:schemeClr val="tx1"/>
                </a:solidFill>
                <a:latin typeface="Arial Black" pitchFamily="34" charset="0"/>
              </a:rPr>
              <a:t>you</a:t>
            </a:r>
            <a:endParaRPr sz="4000" b="1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58761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5"/>
              </a:spcBef>
            </a:pPr>
            <a:r>
              <a:rPr sz="2200" spc="-570" dirty="0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sz="2200" spc="-530" dirty="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Blood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50" dirty="0">
                <a:latin typeface="Times New Roman"/>
                <a:cs typeface="Times New Roman"/>
              </a:rPr>
              <a:t>Dialysate </a:t>
            </a:r>
            <a:r>
              <a:rPr sz="2600" spc="-204" dirty="0">
                <a:latin typeface="Times New Roman"/>
                <a:cs typeface="Times New Roman"/>
              </a:rPr>
              <a:t>have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45" dirty="0">
                <a:latin typeface="Times New Roman"/>
                <a:cs typeface="Times New Roman"/>
              </a:rPr>
              <a:t>run </a:t>
            </a:r>
            <a:r>
              <a:rPr sz="2600" spc="-105" dirty="0">
                <a:latin typeface="Times New Roman"/>
                <a:cs typeface="Times New Roman"/>
              </a:rPr>
              <a:t>opposite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60" dirty="0">
                <a:latin typeface="Times New Roman"/>
                <a:cs typeface="Times New Roman"/>
              </a:rPr>
              <a:t>achieve  </a:t>
            </a:r>
            <a:r>
              <a:rPr sz="2600" spc="-155" dirty="0">
                <a:latin typeface="Times New Roman"/>
                <a:cs typeface="Times New Roman"/>
              </a:rPr>
              <a:t>optimum </a:t>
            </a:r>
            <a:r>
              <a:rPr sz="2600" spc="-125" dirty="0">
                <a:latin typeface="Times New Roman"/>
                <a:cs typeface="Times New Roman"/>
              </a:rPr>
              <a:t>clearance </a:t>
            </a:r>
            <a:r>
              <a:rPr sz="2600" spc="-65" dirty="0">
                <a:latin typeface="Times New Roman"/>
                <a:cs typeface="Times New Roman"/>
              </a:rPr>
              <a:t>…..Fluid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Solute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3720160"/>
            <a:ext cx="74339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570" dirty="0">
                <a:solidFill>
                  <a:srgbClr val="D24717"/>
                </a:solidFill>
                <a:latin typeface="Arial"/>
                <a:cs typeface="Arial"/>
              </a:rPr>
              <a:t></a:t>
            </a:r>
            <a:r>
              <a:rPr sz="2200" spc="-530" dirty="0">
                <a:solidFill>
                  <a:srgbClr val="D24717"/>
                </a:solidFill>
                <a:latin typeface="Arial"/>
                <a:cs typeface="Arial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Learning </a:t>
            </a:r>
            <a:r>
              <a:rPr sz="2600" spc="-165" dirty="0">
                <a:latin typeface="Times New Roman"/>
                <a:cs typeface="Times New Roman"/>
              </a:rPr>
              <a:t>is </a:t>
            </a:r>
            <a:r>
              <a:rPr sz="2600" spc="-204">
                <a:latin typeface="Times New Roman"/>
                <a:cs typeface="Times New Roman"/>
              </a:rPr>
              <a:t>always </a:t>
            </a:r>
            <a:r>
              <a:rPr lang="en-US" sz="2600" spc="-204" dirty="0" smtClean="0">
                <a:latin typeface="Times New Roman"/>
                <a:cs typeface="Times New Roman"/>
              </a:rPr>
              <a:t> </a:t>
            </a:r>
            <a:r>
              <a:rPr sz="2600" spc="-105" smtClean="0">
                <a:latin typeface="Times New Roman"/>
                <a:cs typeface="Times New Roman"/>
              </a:rPr>
              <a:t>unidirectional </a:t>
            </a:r>
            <a:r>
              <a:rPr sz="2600" spc="-45" dirty="0">
                <a:latin typeface="Times New Roman"/>
                <a:cs typeface="Times New Roman"/>
              </a:rPr>
              <a:t>…..Institute </a:t>
            </a:r>
            <a:r>
              <a:rPr sz="2600" spc="-35" dirty="0">
                <a:latin typeface="Times New Roman"/>
                <a:cs typeface="Times New Roman"/>
              </a:rPr>
              <a:t>to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Individual.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2554"/>
            <a:ext cx="47977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Indications </a:t>
            </a:r>
            <a:r>
              <a:rPr b="1" spc="-20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b="1" spc="-3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371346"/>
            <a:ext cx="7526020" cy="278765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409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400" spc="-130" dirty="0">
                <a:latin typeface="Times New Roman"/>
                <a:cs typeface="Times New Roman"/>
              </a:rPr>
              <a:t>Acute </a:t>
            </a:r>
            <a:r>
              <a:rPr sz="2400" spc="-125" dirty="0">
                <a:latin typeface="Times New Roman"/>
                <a:cs typeface="Times New Roman"/>
              </a:rPr>
              <a:t>management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95" dirty="0">
                <a:latin typeface="Times New Roman"/>
                <a:cs typeface="Times New Roman"/>
              </a:rPr>
              <a:t>life-threatening </a:t>
            </a:r>
            <a:r>
              <a:rPr sz="2400" spc="-120" dirty="0">
                <a:latin typeface="Times New Roman"/>
                <a:cs typeface="Times New Roman"/>
              </a:rPr>
              <a:t>complications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AKI:</a:t>
            </a:r>
            <a:endParaRPr sz="24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400" spc="-140" dirty="0">
                <a:latin typeface="Times New Roman"/>
                <a:cs typeface="Times New Roman"/>
              </a:rPr>
              <a:t>A: </a:t>
            </a:r>
            <a:r>
              <a:rPr sz="2400" spc="-130" dirty="0">
                <a:latin typeface="Times New Roman"/>
                <a:cs typeface="Times New Roman"/>
              </a:rPr>
              <a:t>Metabolic </a:t>
            </a:r>
            <a:r>
              <a:rPr sz="2400" spc="-145" dirty="0">
                <a:latin typeface="Times New Roman"/>
                <a:cs typeface="Times New Roman"/>
              </a:rPr>
              <a:t>acidosis </a:t>
            </a:r>
            <a:r>
              <a:rPr sz="2400" spc="-95" dirty="0">
                <a:latin typeface="Times New Roman"/>
                <a:cs typeface="Times New Roman"/>
              </a:rPr>
              <a:t>(pH </a:t>
            </a:r>
            <a:r>
              <a:rPr sz="2400" spc="-145" dirty="0">
                <a:latin typeface="Times New Roman"/>
                <a:cs typeface="Times New Roman"/>
              </a:rPr>
              <a:t>less </a:t>
            </a:r>
            <a:r>
              <a:rPr sz="2400" spc="-105" dirty="0">
                <a:latin typeface="Times New Roman"/>
                <a:cs typeface="Times New Roman"/>
              </a:rPr>
              <a:t>than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7.1)</a:t>
            </a:r>
            <a:endParaRPr sz="2400">
              <a:latin typeface="Times New Roman"/>
              <a:cs typeface="Times New Roman"/>
            </a:endParaRPr>
          </a:p>
          <a:p>
            <a:pPr marL="285115" indent="-272415">
              <a:lnSpc>
                <a:spcPts val="2735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400" spc="-105" dirty="0">
                <a:latin typeface="Times New Roman"/>
                <a:cs typeface="Times New Roman"/>
              </a:rPr>
              <a:t>E: Electrolytes </a:t>
            </a:r>
            <a:r>
              <a:rPr sz="2400" spc="-50" dirty="0">
                <a:latin typeface="Times New Roman"/>
                <a:cs typeface="Times New Roman"/>
              </a:rPr>
              <a:t>-- </a:t>
            </a:r>
            <a:r>
              <a:rPr sz="2400" spc="-125" dirty="0">
                <a:latin typeface="Times New Roman"/>
                <a:cs typeface="Times New Roman"/>
              </a:rPr>
              <a:t>Hyperkalemia </a:t>
            </a:r>
            <a:r>
              <a:rPr sz="2400" spc="-155" dirty="0">
                <a:latin typeface="Times New Roman"/>
                <a:cs typeface="Times New Roman"/>
              </a:rPr>
              <a:t>(K </a:t>
            </a:r>
            <a:r>
              <a:rPr sz="2400" spc="35" dirty="0">
                <a:latin typeface="Times New Roman"/>
                <a:cs typeface="Times New Roman"/>
              </a:rPr>
              <a:t>&gt;6.5 </a:t>
            </a:r>
            <a:r>
              <a:rPr sz="2400" spc="-30" dirty="0">
                <a:latin typeface="Times New Roman"/>
                <a:cs typeface="Times New Roman"/>
              </a:rPr>
              <a:t>meq/L)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20" dirty="0">
                <a:latin typeface="Times New Roman"/>
                <a:cs typeface="Times New Roman"/>
              </a:rPr>
              <a:t>rapidly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rising</a:t>
            </a:r>
            <a:endParaRPr sz="2400">
              <a:latin typeface="Times New Roman"/>
              <a:cs typeface="Times New Roman"/>
            </a:endParaRPr>
          </a:p>
          <a:p>
            <a:pPr marL="285115">
              <a:lnSpc>
                <a:spcPts val="2735"/>
              </a:lnSpc>
            </a:pPr>
            <a:r>
              <a:rPr sz="2400" spc="-160" dirty="0">
                <a:latin typeface="Times New Roman"/>
                <a:cs typeface="Times New Roman"/>
              </a:rPr>
              <a:t>K)</a:t>
            </a:r>
            <a:endParaRPr sz="24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400" spc="-75" dirty="0">
                <a:latin typeface="Times New Roman"/>
                <a:cs typeface="Times New Roman"/>
              </a:rPr>
              <a:t>I: </a:t>
            </a:r>
            <a:r>
              <a:rPr sz="2400" spc="-114" dirty="0">
                <a:latin typeface="Times New Roman"/>
                <a:cs typeface="Times New Roman"/>
              </a:rPr>
              <a:t>Ingestion </a:t>
            </a:r>
            <a:r>
              <a:rPr sz="2400" spc="-50" dirty="0">
                <a:latin typeface="Times New Roman"/>
                <a:cs typeface="Times New Roman"/>
              </a:rPr>
              <a:t>-- </a:t>
            </a:r>
            <a:r>
              <a:rPr sz="2400" spc="-75" dirty="0">
                <a:latin typeface="Times New Roman"/>
                <a:cs typeface="Times New Roman"/>
              </a:rPr>
              <a:t>Certain </a:t>
            </a:r>
            <a:r>
              <a:rPr sz="2400" spc="-125" dirty="0">
                <a:latin typeface="Times New Roman"/>
                <a:cs typeface="Times New Roman"/>
              </a:rPr>
              <a:t>alcohol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80" dirty="0">
                <a:latin typeface="Times New Roman"/>
                <a:cs typeface="Times New Roman"/>
              </a:rPr>
              <a:t>drug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intoxications</a:t>
            </a:r>
            <a:endParaRPr sz="24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31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400" spc="25" dirty="0">
                <a:latin typeface="Times New Roman"/>
                <a:cs typeface="Times New Roman"/>
              </a:rPr>
              <a:t>O: </a:t>
            </a:r>
            <a:r>
              <a:rPr sz="2400" spc="-100" dirty="0">
                <a:latin typeface="Times New Roman"/>
                <a:cs typeface="Times New Roman"/>
              </a:rPr>
              <a:t>Refractory </a:t>
            </a:r>
            <a:r>
              <a:rPr sz="2400" spc="-120" dirty="0">
                <a:latin typeface="Times New Roman"/>
                <a:cs typeface="Times New Roman"/>
              </a:rPr>
              <a:t>fluid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overload</a:t>
            </a:r>
            <a:endParaRPr sz="24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31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400" spc="-50" dirty="0">
                <a:latin typeface="Times New Roman"/>
                <a:cs typeface="Times New Roman"/>
              </a:rPr>
              <a:t>U: </a:t>
            </a:r>
            <a:r>
              <a:rPr sz="2400" spc="-85" dirty="0">
                <a:latin typeface="Times New Roman"/>
                <a:cs typeface="Times New Roman"/>
              </a:rPr>
              <a:t>Uremia, </a:t>
            </a:r>
            <a:r>
              <a:rPr sz="2400" spc="-55" dirty="0">
                <a:latin typeface="Times New Roman"/>
                <a:cs typeface="Times New Roman"/>
              </a:rPr>
              <a:t>ie. </a:t>
            </a:r>
            <a:r>
              <a:rPr sz="2400" spc="-75" dirty="0">
                <a:latin typeface="Times New Roman"/>
                <a:cs typeface="Times New Roman"/>
              </a:rPr>
              <a:t>pericarditis, </a:t>
            </a:r>
            <a:r>
              <a:rPr sz="2400" spc="-110" dirty="0">
                <a:latin typeface="Times New Roman"/>
                <a:cs typeface="Times New Roman"/>
              </a:rPr>
              <a:t>neuropathy, </a:t>
            </a:r>
            <a:r>
              <a:rPr sz="2400" spc="-105" dirty="0">
                <a:latin typeface="Times New Roman"/>
                <a:cs typeface="Times New Roman"/>
              </a:rPr>
              <a:t>decline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00" dirty="0">
                <a:latin typeface="Times New Roman"/>
                <a:cs typeface="Times New Roman"/>
              </a:rPr>
              <a:t>mental</a:t>
            </a:r>
            <a:r>
              <a:rPr sz="2400" spc="-43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status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353441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4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Goals </a:t>
            </a:r>
            <a:r>
              <a:rPr sz="4000" b="1" spc="-1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4000" b="1" spc="-43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Dialysis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3433" y="1815122"/>
            <a:ext cx="7212965" cy="1589405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50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241300" algn="l"/>
              </a:tabLst>
            </a:pPr>
            <a:r>
              <a:rPr sz="2400" spc="-114" dirty="0">
                <a:latin typeface="Times New Roman"/>
                <a:cs typeface="Times New Roman"/>
              </a:rPr>
              <a:t>Solute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clearance</a:t>
            </a:r>
            <a:endParaRPr sz="2400">
              <a:latin typeface="Times New Roman"/>
              <a:cs typeface="Times New Roman"/>
            </a:endParaRPr>
          </a:p>
          <a:p>
            <a:pPr marL="515620" lvl="1" indent="-228600">
              <a:lnSpc>
                <a:spcPct val="100000"/>
              </a:lnSpc>
              <a:spcBef>
                <a:spcPts val="459"/>
              </a:spcBef>
              <a:buClr>
                <a:srgbClr val="E6B0AB"/>
              </a:buClr>
              <a:buSzPct val="85000"/>
              <a:buFont typeface="Arial"/>
              <a:buChar char=""/>
              <a:tabLst>
                <a:tab pos="515620" algn="l"/>
              </a:tabLst>
            </a:pPr>
            <a:r>
              <a:rPr sz="2000" spc="-130" dirty="0">
                <a:latin typeface="Times New Roman"/>
                <a:cs typeface="Times New Roman"/>
              </a:rPr>
              <a:t>Diffusive </a:t>
            </a:r>
            <a:r>
              <a:rPr sz="2000" spc="-50" dirty="0">
                <a:latin typeface="Times New Roman"/>
                <a:cs typeface="Times New Roman"/>
              </a:rPr>
              <a:t>transport </a:t>
            </a:r>
            <a:r>
              <a:rPr sz="2000" spc="-105" dirty="0">
                <a:latin typeface="Times New Roman"/>
                <a:cs typeface="Times New Roman"/>
              </a:rPr>
              <a:t>(based </a:t>
            </a:r>
            <a:r>
              <a:rPr sz="2000" spc="-85" dirty="0">
                <a:latin typeface="Times New Roman"/>
                <a:cs typeface="Times New Roman"/>
              </a:rPr>
              <a:t>on </a:t>
            </a:r>
            <a:r>
              <a:rPr sz="2000" spc="-50" dirty="0">
                <a:latin typeface="Times New Roman"/>
                <a:cs typeface="Times New Roman"/>
              </a:rPr>
              <a:t>countercurrent </a:t>
            </a:r>
            <a:r>
              <a:rPr sz="2000" spc="-125" dirty="0">
                <a:latin typeface="Times New Roman"/>
                <a:cs typeface="Times New Roman"/>
              </a:rPr>
              <a:t>flow </a:t>
            </a:r>
            <a:r>
              <a:rPr sz="2000" spc="-114" dirty="0">
                <a:latin typeface="Times New Roman"/>
                <a:cs typeface="Times New Roman"/>
              </a:rPr>
              <a:t>of </a:t>
            </a:r>
            <a:r>
              <a:rPr sz="2000" spc="-95" dirty="0">
                <a:latin typeface="Times New Roman"/>
                <a:cs typeface="Times New Roman"/>
              </a:rPr>
              <a:t>blood </a:t>
            </a:r>
            <a:r>
              <a:rPr sz="2000" spc="-110" dirty="0">
                <a:latin typeface="Times New Roman"/>
                <a:cs typeface="Times New Roman"/>
              </a:rPr>
              <a:t>and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Times New Roman"/>
                <a:cs typeface="Times New Roman"/>
              </a:rPr>
              <a:t>dialysate)</a:t>
            </a:r>
            <a:endParaRPr sz="2000">
              <a:latin typeface="Times New Roman"/>
              <a:cs typeface="Times New Roman"/>
            </a:endParaRPr>
          </a:p>
          <a:p>
            <a:pPr marL="515620" lvl="1" indent="-228600">
              <a:lnSpc>
                <a:spcPct val="100000"/>
              </a:lnSpc>
              <a:spcBef>
                <a:spcPts val="395"/>
              </a:spcBef>
              <a:buClr>
                <a:srgbClr val="E6B0AB"/>
              </a:buClr>
              <a:buSzPct val="85000"/>
              <a:buFont typeface="Arial"/>
              <a:buChar char=""/>
              <a:tabLst>
                <a:tab pos="515620" algn="l"/>
              </a:tabLst>
            </a:pPr>
            <a:r>
              <a:rPr sz="2000" spc="-110" dirty="0">
                <a:latin typeface="Times New Roman"/>
                <a:cs typeface="Times New Roman"/>
              </a:rPr>
              <a:t>Convective </a:t>
            </a:r>
            <a:r>
              <a:rPr sz="2000" spc="-50" dirty="0">
                <a:latin typeface="Times New Roman"/>
                <a:cs typeface="Times New Roman"/>
              </a:rPr>
              <a:t>transport </a:t>
            </a:r>
            <a:r>
              <a:rPr sz="2000" spc="-90" dirty="0">
                <a:latin typeface="Times New Roman"/>
                <a:cs typeface="Times New Roman"/>
              </a:rPr>
              <a:t>(solvent </a:t>
            </a:r>
            <a:r>
              <a:rPr sz="2000" spc="-100" dirty="0">
                <a:latin typeface="Times New Roman"/>
                <a:cs typeface="Times New Roman"/>
              </a:rPr>
              <a:t>drag </a:t>
            </a:r>
            <a:r>
              <a:rPr sz="2000" spc="-80" dirty="0">
                <a:latin typeface="Times New Roman"/>
                <a:cs typeface="Times New Roman"/>
              </a:rPr>
              <a:t>with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ultrafiltration)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Clr>
                <a:srgbClr val="9B2C1F"/>
              </a:buClr>
              <a:buSzPct val="85416"/>
              <a:buFont typeface="Arial"/>
              <a:buChar char=""/>
              <a:tabLst>
                <a:tab pos="241300" algn="l"/>
              </a:tabLst>
            </a:pPr>
            <a:r>
              <a:rPr sz="2400" spc="-130" dirty="0">
                <a:latin typeface="Times New Roman"/>
                <a:cs typeface="Times New Roman"/>
              </a:rPr>
              <a:t>Fluid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removal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224599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7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Modalities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358239"/>
            <a:ext cx="7108190" cy="358303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2415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00" dirty="0">
                <a:latin typeface="Times New Roman"/>
                <a:cs typeface="Times New Roman"/>
              </a:rPr>
              <a:t>Peritoneal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dialysis</a:t>
            </a:r>
            <a:endParaRPr sz="26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60" dirty="0">
                <a:latin typeface="Times New Roman"/>
                <a:cs typeface="Times New Roman"/>
              </a:rPr>
              <a:t>Intermittent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hemodialysis</a:t>
            </a:r>
            <a:endParaRPr sz="26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00" dirty="0">
                <a:latin typeface="Times New Roman"/>
                <a:cs typeface="Times New Roman"/>
              </a:rPr>
              <a:t>Hemofiltration</a:t>
            </a:r>
            <a:endParaRPr sz="260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14" dirty="0">
                <a:latin typeface="Times New Roman"/>
                <a:cs typeface="Times New Roman"/>
              </a:rPr>
              <a:t>Continuous </a:t>
            </a:r>
            <a:r>
              <a:rPr sz="2600" spc="-105" dirty="0">
                <a:latin typeface="Times New Roman"/>
                <a:cs typeface="Times New Roman"/>
              </a:rPr>
              <a:t>renal </a:t>
            </a:r>
            <a:r>
              <a:rPr sz="2600" spc="-100" dirty="0">
                <a:latin typeface="Times New Roman"/>
                <a:cs typeface="Times New Roman"/>
              </a:rPr>
              <a:t>replacement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therapy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00">
              <a:latin typeface="Times New Roman"/>
              <a:cs typeface="Times New Roman"/>
            </a:endParaRPr>
          </a:p>
          <a:p>
            <a:pPr marL="560705" marR="5080" indent="-228600">
              <a:lnSpc>
                <a:spcPct val="100000"/>
              </a:lnSpc>
            </a:pPr>
            <a:r>
              <a:rPr sz="2050" spc="-545" smtClean="0">
                <a:solidFill>
                  <a:srgbClr val="9B2C1F"/>
                </a:solidFill>
                <a:latin typeface="Arial"/>
                <a:cs typeface="Arial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Decision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20" dirty="0">
                <a:latin typeface="Times New Roman"/>
                <a:cs typeface="Times New Roman"/>
              </a:rPr>
              <a:t>modality </a:t>
            </a:r>
            <a:r>
              <a:rPr sz="2400" spc="-75" dirty="0">
                <a:latin typeface="Times New Roman"/>
                <a:cs typeface="Times New Roman"/>
              </a:rPr>
              <a:t>determined </a:t>
            </a:r>
            <a:r>
              <a:rPr sz="2400" spc="-190" dirty="0">
                <a:latin typeface="Times New Roman"/>
                <a:cs typeface="Times New Roman"/>
              </a:rPr>
              <a:t>by </a:t>
            </a:r>
            <a:r>
              <a:rPr sz="2400" spc="-125" dirty="0">
                <a:latin typeface="Times New Roman"/>
                <a:cs typeface="Times New Roman"/>
              </a:rPr>
              <a:t>catabolic </a:t>
            </a:r>
            <a:r>
              <a:rPr sz="2400" spc="-45" dirty="0">
                <a:latin typeface="Times New Roman"/>
                <a:cs typeface="Times New Roman"/>
              </a:rPr>
              <a:t>rate,  </a:t>
            </a:r>
            <a:r>
              <a:rPr sz="2400" spc="-140" dirty="0">
                <a:latin typeface="Times New Roman"/>
                <a:cs typeface="Times New Roman"/>
              </a:rPr>
              <a:t>hemodynamic </a:t>
            </a:r>
            <a:r>
              <a:rPr sz="2400" spc="-114" dirty="0">
                <a:latin typeface="Times New Roman"/>
                <a:cs typeface="Times New Roman"/>
              </a:rPr>
              <a:t>stability,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85" dirty="0">
                <a:latin typeface="Times New Roman"/>
                <a:cs typeface="Times New Roman"/>
              </a:rPr>
              <a:t>whether </a:t>
            </a:r>
            <a:r>
              <a:rPr sz="2400" spc="-90" dirty="0">
                <a:latin typeface="Times New Roman"/>
                <a:cs typeface="Times New Roman"/>
              </a:rPr>
              <a:t>primary </a:t>
            </a:r>
            <a:r>
              <a:rPr sz="2400" spc="-145" dirty="0">
                <a:latin typeface="Times New Roman"/>
                <a:cs typeface="Times New Roman"/>
              </a:rPr>
              <a:t>goal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20" dirty="0">
                <a:latin typeface="Times New Roman"/>
                <a:cs typeface="Times New Roman"/>
              </a:rPr>
              <a:t>fluid </a:t>
            </a:r>
            <a:r>
              <a:rPr sz="2400" spc="-40" dirty="0">
                <a:latin typeface="Times New Roman"/>
                <a:cs typeface="Times New Roman"/>
              </a:rPr>
              <a:t>or  </a:t>
            </a:r>
            <a:r>
              <a:rPr sz="2400" spc="-95" dirty="0">
                <a:latin typeface="Times New Roman"/>
                <a:cs typeface="Times New Roman"/>
              </a:rPr>
              <a:t>solute </a:t>
            </a:r>
            <a:r>
              <a:rPr sz="2400" spc="-135" dirty="0">
                <a:latin typeface="Times New Roman"/>
                <a:cs typeface="Times New Roman"/>
              </a:rPr>
              <a:t>removal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0" y="38862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751459"/>
            <a:ext cx="39230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Principles </a:t>
            </a:r>
            <a:r>
              <a:rPr b="1" spc="-1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b="1" spc="-35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87170"/>
            <a:ext cx="4255770" cy="3747308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5115" marR="104775" indent="-272415">
              <a:lnSpc>
                <a:spcPct val="90000"/>
              </a:lnSpc>
              <a:spcBef>
                <a:spcPts val="385"/>
              </a:spcBef>
              <a:buClr>
                <a:srgbClr val="D24717"/>
              </a:buClr>
              <a:buSzPct val="85416"/>
              <a:buFont typeface="Wingdings" pitchFamily="2" charset="2"/>
              <a:buChar char="q"/>
              <a:tabLst>
                <a:tab pos="285115" algn="l"/>
                <a:tab pos="285750" algn="l"/>
              </a:tabLst>
            </a:pPr>
            <a:r>
              <a:rPr sz="2400" b="1" spc="-25" dirty="0">
                <a:latin typeface="Times New Roman"/>
                <a:cs typeface="Times New Roman"/>
              </a:rPr>
              <a:t>Dialysis </a:t>
            </a:r>
            <a:r>
              <a:rPr sz="2400" spc="245" dirty="0">
                <a:latin typeface="Times New Roman"/>
                <a:cs typeface="Times New Roman"/>
              </a:rPr>
              <a:t>= </a:t>
            </a:r>
            <a:r>
              <a:rPr sz="2400" spc="-135" dirty="0">
                <a:latin typeface="Times New Roman"/>
                <a:cs typeface="Times New Roman"/>
              </a:rPr>
              <a:t>diffusion </a:t>
            </a:r>
            <a:r>
              <a:rPr sz="2400" spc="245" dirty="0">
                <a:latin typeface="Times New Roman"/>
                <a:cs typeface="Times New Roman"/>
              </a:rPr>
              <a:t>= </a:t>
            </a:r>
            <a:r>
              <a:rPr sz="2400" spc="-160" dirty="0">
                <a:latin typeface="Times New Roman"/>
                <a:cs typeface="Times New Roman"/>
              </a:rPr>
              <a:t>passive  </a:t>
            </a:r>
            <a:r>
              <a:rPr sz="2400" spc="-125" dirty="0">
                <a:latin typeface="Times New Roman"/>
                <a:cs typeface="Times New Roman"/>
              </a:rPr>
              <a:t>movement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05" dirty="0">
                <a:latin typeface="Times New Roman"/>
                <a:cs typeface="Times New Roman"/>
              </a:rPr>
              <a:t>solutes </a:t>
            </a:r>
            <a:r>
              <a:rPr sz="2400" spc="-135" dirty="0">
                <a:latin typeface="Times New Roman"/>
                <a:cs typeface="Times New Roman"/>
              </a:rPr>
              <a:t>across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14" dirty="0">
                <a:latin typeface="Times New Roman"/>
                <a:cs typeface="Times New Roman"/>
              </a:rPr>
              <a:t>semi-  </a:t>
            </a:r>
            <a:r>
              <a:rPr sz="2400" spc="-100" dirty="0">
                <a:latin typeface="Times New Roman"/>
                <a:cs typeface="Times New Roman"/>
              </a:rPr>
              <a:t>permeable </a:t>
            </a:r>
            <a:r>
              <a:rPr sz="2400" spc="-110" dirty="0">
                <a:latin typeface="Times New Roman"/>
                <a:cs typeface="Times New Roman"/>
              </a:rPr>
              <a:t>membrane </a:t>
            </a:r>
            <a:r>
              <a:rPr sz="2400" spc="-125" dirty="0">
                <a:latin typeface="Times New Roman"/>
                <a:cs typeface="Times New Roman"/>
              </a:rPr>
              <a:t>down  </a:t>
            </a:r>
            <a:r>
              <a:rPr sz="2400" spc="-90" dirty="0">
                <a:latin typeface="Times New Roman"/>
                <a:cs typeface="Times New Roman"/>
              </a:rPr>
              <a:t>concentration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gradient</a:t>
            </a:r>
            <a:endParaRPr sz="2400">
              <a:latin typeface="Times New Roman"/>
              <a:cs typeface="Times New Roman"/>
            </a:endParaRPr>
          </a:p>
          <a:p>
            <a:pPr marL="561340" lvl="1" indent="-228600">
              <a:lnSpc>
                <a:spcPct val="100000"/>
              </a:lnSpc>
              <a:spcBef>
                <a:spcPts val="195"/>
              </a:spcBef>
              <a:buClr>
                <a:srgbClr val="9B2C1F"/>
              </a:buClr>
              <a:buSzPct val="85000"/>
              <a:buFont typeface="Wingdings" pitchFamily="2" charset="2"/>
              <a:buChar char="§"/>
              <a:tabLst>
                <a:tab pos="561975" algn="l"/>
              </a:tabLst>
            </a:pPr>
            <a:r>
              <a:rPr sz="2000" spc="-100" dirty="0">
                <a:latin typeface="Times New Roman"/>
                <a:cs typeface="Times New Roman"/>
              </a:rPr>
              <a:t>Good </a:t>
            </a:r>
            <a:r>
              <a:rPr sz="2000" spc="-75" dirty="0">
                <a:latin typeface="Times New Roman"/>
                <a:cs typeface="Times New Roman"/>
              </a:rPr>
              <a:t>for </a:t>
            </a:r>
            <a:r>
              <a:rPr sz="2000" spc="-114" dirty="0">
                <a:latin typeface="Times New Roman"/>
                <a:cs typeface="Times New Roman"/>
              </a:rPr>
              <a:t>small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molecules</a:t>
            </a:r>
            <a:endParaRPr sz="2000">
              <a:latin typeface="Times New Roman"/>
              <a:cs typeface="Times New Roman"/>
            </a:endParaRPr>
          </a:p>
          <a:p>
            <a:pPr marL="285115" marR="93345" indent="-272415">
              <a:lnSpc>
                <a:spcPct val="90000"/>
              </a:lnSpc>
              <a:spcBef>
                <a:spcPts val="560"/>
              </a:spcBef>
              <a:buClr>
                <a:srgbClr val="D24717"/>
              </a:buClr>
              <a:buSzPct val="85416"/>
              <a:buFont typeface="Wingdings" pitchFamily="2" charset="2"/>
              <a:buChar char="q"/>
              <a:tabLst>
                <a:tab pos="285115" algn="l"/>
                <a:tab pos="28575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(Ultra)filtration </a:t>
            </a:r>
            <a:r>
              <a:rPr sz="2400" spc="245" dirty="0">
                <a:latin typeface="Times New Roman"/>
                <a:cs typeface="Times New Roman"/>
              </a:rPr>
              <a:t>=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convection </a:t>
            </a:r>
            <a:r>
              <a:rPr sz="2400" spc="245" dirty="0">
                <a:latin typeface="Times New Roman"/>
                <a:cs typeface="Times New Roman"/>
              </a:rPr>
              <a:t>=  </a:t>
            </a:r>
            <a:r>
              <a:rPr sz="2400" spc="-95" dirty="0">
                <a:latin typeface="Times New Roman"/>
                <a:cs typeface="Times New Roman"/>
              </a:rPr>
              <a:t>solute </a:t>
            </a:r>
            <a:r>
              <a:rPr sz="2400" spc="245" dirty="0">
                <a:latin typeface="Times New Roman"/>
                <a:cs typeface="Times New Roman"/>
              </a:rPr>
              <a:t>+ </a:t>
            </a:r>
            <a:r>
              <a:rPr sz="2400" spc="-125" dirty="0">
                <a:latin typeface="Times New Roman"/>
                <a:cs typeface="Times New Roman"/>
              </a:rPr>
              <a:t>fluid </a:t>
            </a:r>
            <a:r>
              <a:rPr sz="2400" spc="-135" dirty="0">
                <a:latin typeface="Times New Roman"/>
                <a:cs typeface="Times New Roman"/>
              </a:rPr>
              <a:t>removal across </a:t>
            </a:r>
            <a:r>
              <a:rPr sz="2400" spc="-114" dirty="0">
                <a:latin typeface="Times New Roman"/>
                <a:cs typeface="Times New Roman"/>
              </a:rPr>
              <a:t>semi-  </a:t>
            </a:r>
            <a:r>
              <a:rPr sz="2400" spc="-100" dirty="0">
                <a:latin typeface="Times New Roman"/>
                <a:cs typeface="Times New Roman"/>
              </a:rPr>
              <a:t>permeable </a:t>
            </a:r>
            <a:r>
              <a:rPr sz="2400" spc="-110" dirty="0">
                <a:latin typeface="Times New Roman"/>
                <a:cs typeface="Times New Roman"/>
              </a:rPr>
              <a:t>membrane </a:t>
            </a:r>
            <a:r>
              <a:rPr sz="2400" spc="-125" dirty="0">
                <a:latin typeface="Times New Roman"/>
                <a:cs typeface="Times New Roman"/>
              </a:rPr>
              <a:t>down </a:t>
            </a:r>
            <a:r>
              <a:rPr sz="2400" spc="-190" dirty="0">
                <a:latin typeface="Times New Roman"/>
                <a:cs typeface="Times New Roman"/>
              </a:rPr>
              <a:t>a  </a:t>
            </a:r>
            <a:r>
              <a:rPr sz="2400" spc="-95" dirty="0">
                <a:latin typeface="Times New Roman"/>
                <a:cs typeface="Times New Roman"/>
              </a:rPr>
              <a:t>pressure </a:t>
            </a:r>
            <a:r>
              <a:rPr sz="2400" spc="-90" dirty="0">
                <a:latin typeface="Times New Roman"/>
                <a:cs typeface="Times New Roman"/>
              </a:rPr>
              <a:t>gradient </a:t>
            </a:r>
            <a:r>
              <a:rPr sz="2400" spc="-105" dirty="0">
                <a:latin typeface="Times New Roman"/>
                <a:cs typeface="Times New Roman"/>
              </a:rPr>
              <a:t>(solvent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drag)</a:t>
            </a:r>
            <a:endParaRPr sz="2400">
              <a:latin typeface="Times New Roman"/>
              <a:cs typeface="Times New Roman"/>
            </a:endParaRPr>
          </a:p>
          <a:p>
            <a:pPr marL="561340" marR="5080" lvl="1" indent="-228600">
              <a:lnSpc>
                <a:spcPts val="2160"/>
              </a:lnSpc>
              <a:spcBef>
                <a:spcPts val="480"/>
              </a:spcBef>
              <a:buClr>
                <a:srgbClr val="9B2C1F"/>
              </a:buClr>
              <a:buSzPct val="85000"/>
              <a:buFont typeface="Wingdings" pitchFamily="2" charset="2"/>
              <a:buChar char="§"/>
              <a:tabLst>
                <a:tab pos="561975" algn="l"/>
              </a:tabLst>
            </a:pPr>
            <a:r>
              <a:rPr sz="2000" spc="-65" dirty="0">
                <a:latin typeface="Times New Roman"/>
                <a:cs typeface="Times New Roman"/>
              </a:rPr>
              <a:t>Better </a:t>
            </a:r>
            <a:r>
              <a:rPr sz="2000" spc="-75" dirty="0">
                <a:latin typeface="Times New Roman"/>
                <a:cs typeface="Times New Roman"/>
              </a:rPr>
              <a:t>for </a:t>
            </a:r>
            <a:r>
              <a:rPr sz="2000" spc="-114" dirty="0">
                <a:latin typeface="Times New Roman"/>
                <a:cs typeface="Times New Roman"/>
              </a:rPr>
              <a:t>removal of </a:t>
            </a:r>
            <a:r>
              <a:rPr sz="2000" spc="-100" dirty="0">
                <a:latin typeface="Times New Roman"/>
                <a:cs typeface="Times New Roman"/>
              </a:rPr>
              <a:t>fluid </a:t>
            </a:r>
            <a:r>
              <a:rPr sz="2000" spc="-110" dirty="0">
                <a:latin typeface="Times New Roman"/>
                <a:cs typeface="Times New Roman"/>
              </a:rPr>
              <a:t>and </a:t>
            </a:r>
            <a:r>
              <a:rPr sz="2000" spc="-135" dirty="0">
                <a:latin typeface="Times New Roman"/>
                <a:cs typeface="Times New Roman"/>
              </a:rPr>
              <a:t>medium-  </a:t>
            </a:r>
            <a:r>
              <a:rPr sz="2000" spc="-125" dirty="0">
                <a:latin typeface="Times New Roman"/>
                <a:cs typeface="Times New Roman"/>
              </a:rPr>
              <a:t>size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molecules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1371600"/>
            <a:ext cx="4038599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5028" y="6352743"/>
            <a:ext cx="33331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Faber. </a:t>
            </a:r>
            <a:r>
              <a:rPr sz="1400" dirty="0">
                <a:latin typeface="Arial"/>
                <a:cs typeface="Arial"/>
              </a:rPr>
              <a:t>Nursing in Critical </a:t>
            </a:r>
            <a:r>
              <a:rPr sz="1400" spc="-5" dirty="0">
                <a:latin typeface="Arial"/>
                <a:cs typeface="Arial"/>
              </a:rPr>
              <a:t>Care </a:t>
            </a:r>
            <a:r>
              <a:rPr sz="1400" dirty="0">
                <a:latin typeface="Arial"/>
                <a:cs typeface="Arial"/>
              </a:rPr>
              <a:t>2009; 14: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22554"/>
            <a:ext cx="39230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9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Principles </a:t>
            </a:r>
            <a:r>
              <a:rPr b="1" spc="-16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b="1" spc="-3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7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2044" y="5923889"/>
            <a:ext cx="573087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83820" indent="-71120">
              <a:lnSpc>
                <a:spcPct val="100000"/>
              </a:lnSpc>
              <a:spcBef>
                <a:spcPts val="484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Miller's Anesthesia, 7th ed.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2009</a:t>
            </a:r>
            <a:endParaRPr sz="1600">
              <a:latin typeface="Arial"/>
              <a:cs typeface="Arial"/>
            </a:endParaRPr>
          </a:p>
          <a:p>
            <a:pPr marL="83820" indent="-71120">
              <a:lnSpc>
                <a:spcPct val="100000"/>
              </a:lnSpc>
              <a:spcBef>
                <a:spcPts val="380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Foot. Current Anaesthesia and Critical Care 2005;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16:321-329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625854"/>
            <a:ext cx="830326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36930" indent="-342900">
              <a:lnSpc>
                <a:spcPct val="100000"/>
              </a:lnSpc>
              <a:spcBef>
                <a:spcPts val="105"/>
              </a:spcBef>
              <a:buClr>
                <a:srgbClr val="E9E4DC"/>
              </a:buClr>
              <a:buSzPct val="75000"/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Hemodialysis</a:t>
            </a:r>
            <a:r>
              <a:rPr sz="2000" dirty="0">
                <a:latin typeface="Arial"/>
                <a:cs typeface="Arial"/>
              </a:rPr>
              <a:t> = solute passively </a:t>
            </a:r>
            <a:r>
              <a:rPr sz="2000" spc="-5" dirty="0">
                <a:latin typeface="Arial"/>
                <a:cs typeface="Arial"/>
              </a:rPr>
              <a:t>diffuses </a:t>
            </a:r>
            <a:r>
              <a:rPr sz="2000" dirty="0">
                <a:latin typeface="Arial"/>
                <a:cs typeface="Arial"/>
              </a:rPr>
              <a:t>down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concentration  gradient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696363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Dialysate flows countercurrent to blood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flow.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696363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Urea, creatinine, K move from blood to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dialysate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Clr>
                <a:srgbClr val="696363"/>
              </a:buClr>
              <a:buSzPct val="75000"/>
              <a:buFont typeface="Wingdings"/>
              <a:buChar char=""/>
              <a:tabLst>
                <a:tab pos="756285" algn="l"/>
                <a:tab pos="756920" algn="l"/>
              </a:tabLst>
            </a:pPr>
            <a:r>
              <a:rPr sz="2000" dirty="0">
                <a:latin typeface="Arial"/>
                <a:cs typeface="Arial"/>
              </a:rPr>
              <a:t>Ca and bicarb move from dialysate to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blood.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E9E4DC"/>
              </a:buClr>
              <a:buSzPct val="75000"/>
              <a:buFont typeface="Wingdings" pitchFamily="2" charset="2"/>
              <a:buChar char="q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Hemofiltration</a:t>
            </a:r>
            <a:r>
              <a:rPr sz="2000" dirty="0">
                <a:latin typeface="Arial"/>
                <a:cs typeface="Arial"/>
              </a:rPr>
              <a:t>: uses hydrostatic pressure gradient to induce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filtration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/ convection plasma water + solutes across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membrane.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Clr>
                <a:srgbClr val="E9E4DC"/>
              </a:buClr>
              <a:buSzPct val="75000"/>
              <a:buFont typeface="Wingdings"/>
              <a:buChar char="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Hemodiafiltration:</a:t>
            </a:r>
            <a:r>
              <a:rPr sz="2000" dirty="0">
                <a:latin typeface="Arial"/>
                <a:cs typeface="Arial"/>
              </a:rPr>
              <a:t> combination of dialysis and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filtration.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688974"/>
            <a:ext cx="594075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8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Hemodialysis</a:t>
            </a:r>
            <a:r>
              <a:rPr sz="4000" b="1" spc="-26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b="1" spc="-9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Apparatus</a:t>
            </a:r>
            <a:endParaRPr sz="4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444" y="1433830"/>
            <a:ext cx="7359650" cy="3425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115" marR="1070610" indent="-272415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40" dirty="0">
                <a:latin typeface="Times New Roman"/>
                <a:cs typeface="Times New Roman"/>
              </a:rPr>
              <a:t>Dialyzer </a:t>
            </a:r>
            <a:r>
              <a:rPr sz="2600" spc="-100" dirty="0">
                <a:latin typeface="Times New Roman"/>
                <a:cs typeface="Times New Roman"/>
              </a:rPr>
              <a:t>(cellulose, </a:t>
            </a:r>
            <a:r>
              <a:rPr sz="2600" spc="-90" dirty="0">
                <a:latin typeface="Times New Roman"/>
                <a:cs typeface="Times New Roman"/>
              </a:rPr>
              <a:t>substituted </a:t>
            </a:r>
            <a:r>
              <a:rPr sz="2600" spc="-105" dirty="0">
                <a:latin typeface="Times New Roman"/>
                <a:cs typeface="Times New Roman"/>
              </a:rPr>
              <a:t>cellulose, </a:t>
            </a:r>
            <a:r>
              <a:rPr sz="2600" spc="-155" dirty="0">
                <a:latin typeface="Times New Roman"/>
                <a:cs typeface="Times New Roman"/>
              </a:rPr>
              <a:t>synthetic  </a:t>
            </a:r>
            <a:r>
              <a:rPr sz="2600" spc="-120" dirty="0">
                <a:latin typeface="Times New Roman"/>
                <a:cs typeface="Times New Roman"/>
              </a:rPr>
              <a:t>noncellulose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membranes)</a:t>
            </a:r>
            <a:endParaRPr sz="2600" dirty="0">
              <a:latin typeface="Times New Roman"/>
              <a:cs typeface="Times New Roman"/>
            </a:endParaRPr>
          </a:p>
          <a:p>
            <a:pPr marL="285115" marR="104139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70" dirty="0">
                <a:latin typeface="Times New Roman"/>
                <a:cs typeface="Times New Roman"/>
              </a:rPr>
              <a:t>Dialysis </a:t>
            </a:r>
            <a:r>
              <a:rPr sz="2600" spc="-105" dirty="0">
                <a:latin typeface="Times New Roman"/>
                <a:cs typeface="Times New Roman"/>
              </a:rPr>
              <a:t>solution </a:t>
            </a:r>
            <a:r>
              <a:rPr sz="2600" spc="-135" dirty="0">
                <a:latin typeface="Times New Roman"/>
                <a:cs typeface="Times New Roman"/>
              </a:rPr>
              <a:t>(dialysate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90" dirty="0">
                <a:latin typeface="Times New Roman"/>
                <a:cs typeface="Times New Roman"/>
              </a:rPr>
              <a:t>water </a:t>
            </a:r>
            <a:r>
              <a:rPr sz="2600" spc="-114" dirty="0">
                <a:latin typeface="Times New Roman"/>
                <a:cs typeface="Times New Roman"/>
              </a:rPr>
              <a:t>must remain </a:t>
            </a:r>
            <a:r>
              <a:rPr sz="2600" spc="-100" dirty="0">
                <a:latin typeface="Times New Roman"/>
                <a:cs typeface="Times New Roman"/>
              </a:rPr>
              <a:t>free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490" dirty="0">
                <a:latin typeface="Times New Roman"/>
                <a:cs typeface="Times New Roman"/>
              </a:rPr>
              <a:t>Al,  </a:t>
            </a:r>
            <a:r>
              <a:rPr sz="2600" spc="-50" dirty="0">
                <a:latin typeface="Times New Roman"/>
                <a:cs typeface="Times New Roman"/>
              </a:rPr>
              <a:t>Cu, </a:t>
            </a:r>
            <a:r>
              <a:rPr sz="2600" spc="-100" dirty="0">
                <a:latin typeface="Times New Roman"/>
                <a:cs typeface="Times New Roman"/>
              </a:rPr>
              <a:t>chloramine, </a:t>
            </a:r>
            <a:r>
              <a:rPr sz="2600" spc="-80" dirty="0">
                <a:latin typeface="Times New Roman"/>
                <a:cs typeface="Times New Roman"/>
              </a:rPr>
              <a:t>bacteria,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-360" dirty="0">
                <a:latin typeface="Times New Roman"/>
                <a:cs typeface="Times New Roman"/>
              </a:rPr>
              <a:t> </a:t>
            </a:r>
            <a:r>
              <a:rPr sz="2600" spc="-150" dirty="0" smtClean="0">
                <a:latin typeface="Times New Roman"/>
                <a:cs typeface="Times New Roman"/>
              </a:rPr>
              <a:t>endotoxin)</a:t>
            </a:r>
            <a:endParaRPr sz="2600" dirty="0">
              <a:latin typeface="Times New Roman"/>
              <a:cs typeface="Times New Roman"/>
            </a:endParaRPr>
          </a:p>
          <a:p>
            <a:pPr marL="285115" indent="-272415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85" dirty="0">
                <a:latin typeface="Times New Roman"/>
                <a:cs typeface="Times New Roman"/>
              </a:rPr>
              <a:t>Tubing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60" dirty="0">
                <a:latin typeface="Times New Roman"/>
                <a:cs typeface="Times New Roman"/>
              </a:rPr>
              <a:t>transport </a:t>
            </a:r>
            <a:r>
              <a:rPr sz="2600" spc="-150" dirty="0">
                <a:latin typeface="Times New Roman"/>
                <a:cs typeface="Times New Roman"/>
              </a:rPr>
              <a:t>of </a:t>
            </a:r>
            <a:r>
              <a:rPr sz="2600" spc="-125" dirty="0">
                <a:latin typeface="Times New Roman"/>
                <a:cs typeface="Times New Roman"/>
              </a:rPr>
              <a:t>blood </a:t>
            </a:r>
            <a:r>
              <a:rPr sz="2600" spc="-150" dirty="0">
                <a:latin typeface="Times New Roman"/>
                <a:cs typeface="Times New Roman"/>
              </a:rPr>
              <a:t>and </a:t>
            </a:r>
            <a:r>
              <a:rPr sz="2600" spc="-170" dirty="0">
                <a:latin typeface="Times New Roman"/>
                <a:cs typeface="Times New Roman"/>
              </a:rPr>
              <a:t>dialysis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solution</a:t>
            </a:r>
            <a:endParaRPr sz="2600" dirty="0">
              <a:latin typeface="Times New Roman"/>
              <a:cs typeface="Times New Roman"/>
            </a:endParaRPr>
          </a:p>
          <a:p>
            <a:pPr marL="285115" marR="5080" indent="-27241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615"/>
              <a:buFont typeface="Wingdings" pitchFamily="2" charset="2"/>
              <a:buChar char="q"/>
              <a:tabLst>
                <a:tab pos="285750" algn="l"/>
              </a:tabLst>
            </a:pPr>
            <a:r>
              <a:rPr sz="2600" spc="-160" dirty="0">
                <a:latin typeface="Times New Roman"/>
                <a:cs typeface="Times New Roman"/>
              </a:rPr>
              <a:t>Machine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20" dirty="0">
                <a:latin typeface="Times New Roman"/>
                <a:cs typeface="Times New Roman"/>
              </a:rPr>
              <a:t>power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55" dirty="0">
                <a:latin typeface="Times New Roman"/>
                <a:cs typeface="Times New Roman"/>
              </a:rPr>
              <a:t>mechanically </a:t>
            </a:r>
            <a:r>
              <a:rPr sz="2600" spc="-80" dirty="0">
                <a:latin typeface="Times New Roman"/>
                <a:cs typeface="Times New Roman"/>
              </a:rPr>
              <a:t>monitor the </a:t>
            </a:r>
            <a:r>
              <a:rPr sz="2600" spc="-130" dirty="0">
                <a:latin typeface="Times New Roman"/>
                <a:cs typeface="Times New Roman"/>
              </a:rPr>
              <a:t>procedure  </a:t>
            </a:r>
            <a:r>
              <a:rPr sz="2600" spc="-120" dirty="0">
                <a:latin typeface="Times New Roman"/>
                <a:cs typeface="Times New Roman"/>
              </a:rPr>
              <a:t>(includes </a:t>
            </a:r>
            <a:r>
              <a:rPr sz="2600" spc="-105" dirty="0">
                <a:latin typeface="Times New Roman"/>
                <a:cs typeface="Times New Roman"/>
              </a:rPr>
              <a:t>air </a:t>
            </a:r>
            <a:r>
              <a:rPr sz="2600" spc="-90" dirty="0">
                <a:latin typeface="Times New Roman"/>
                <a:cs typeface="Times New Roman"/>
              </a:rPr>
              <a:t>monitor, </a:t>
            </a:r>
            <a:r>
              <a:rPr sz="2600" spc="-85" dirty="0">
                <a:latin typeface="Times New Roman"/>
                <a:cs typeface="Times New Roman"/>
              </a:rPr>
              <a:t>proportioning </a:t>
            </a:r>
            <a:r>
              <a:rPr sz="2600" spc="-105" dirty="0">
                <a:latin typeface="Times New Roman"/>
                <a:cs typeface="Times New Roman"/>
              </a:rPr>
              <a:t>system, </a:t>
            </a:r>
            <a:r>
              <a:rPr sz="2600" spc="-75" dirty="0">
                <a:latin typeface="Times New Roman"/>
                <a:cs typeface="Times New Roman"/>
              </a:rPr>
              <a:t>temperature  </a:t>
            </a:r>
            <a:r>
              <a:rPr sz="2600" spc="-114" dirty="0">
                <a:latin typeface="Times New Roman"/>
                <a:cs typeface="Times New Roman"/>
              </a:rPr>
              <a:t>sensor, </a:t>
            </a:r>
            <a:r>
              <a:rPr sz="2600" spc="-105" dirty="0">
                <a:latin typeface="Times New Roman"/>
                <a:cs typeface="Times New Roman"/>
              </a:rPr>
              <a:t>urea </a:t>
            </a:r>
            <a:r>
              <a:rPr sz="2600" spc="-114" dirty="0">
                <a:latin typeface="Times New Roman"/>
                <a:cs typeface="Times New Roman"/>
              </a:rPr>
              <a:t>sensor </a:t>
            </a:r>
            <a:r>
              <a:rPr sz="2600" spc="-35" dirty="0">
                <a:latin typeface="Times New Roman"/>
                <a:cs typeface="Times New Roman"/>
              </a:rPr>
              <a:t>to </a:t>
            </a:r>
            <a:r>
              <a:rPr sz="2600" spc="-130" dirty="0">
                <a:latin typeface="Times New Roman"/>
                <a:cs typeface="Times New Roman"/>
              </a:rPr>
              <a:t>calculate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40" dirty="0" smtClean="0">
                <a:latin typeface="Times New Roman"/>
                <a:cs typeface="Times New Roman"/>
              </a:rPr>
              <a:t>clearance)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1293</Words>
  <Application>Microsoft Office PowerPoint</Application>
  <PresentationFormat>On-screen Show (4:3)</PresentationFormat>
  <Paragraphs>171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Trebuchet MS</vt:lpstr>
      <vt:lpstr>Wingdings</vt:lpstr>
      <vt:lpstr>Office Theme</vt:lpstr>
      <vt:lpstr>Dialysis For Technician</vt:lpstr>
      <vt:lpstr>Outline</vt:lpstr>
      <vt:lpstr>Indications</vt:lpstr>
      <vt:lpstr>Indications for RRT</vt:lpstr>
      <vt:lpstr>Goals of Dialysis</vt:lpstr>
      <vt:lpstr>Modalities</vt:lpstr>
      <vt:lpstr>Principles of dialysis</vt:lpstr>
      <vt:lpstr>Principles of dialysis</vt:lpstr>
      <vt:lpstr>Hemodialysis Apparatus</vt:lpstr>
      <vt:lpstr>Hemodialysis Access</vt:lpstr>
      <vt:lpstr>Arteriovenous Fistula</vt:lpstr>
      <vt:lpstr> Radiocephalic AVF</vt:lpstr>
      <vt:lpstr>Brachiocephalic AVF</vt:lpstr>
      <vt:lpstr>Arteriovenous Graft</vt:lpstr>
      <vt:lpstr>Arteriovenous Graft</vt:lpstr>
      <vt:lpstr>Tunneled Cuffed Catheters</vt:lpstr>
      <vt:lpstr>Cuffed Dialysis Catheter</vt:lpstr>
      <vt:lpstr>Dialysis Access : Time to use</vt:lpstr>
      <vt:lpstr>Complications of AVF and AVG</vt:lpstr>
      <vt:lpstr>Tunnel Cuffed Catheters</vt:lpstr>
      <vt:lpstr>Tunnel Cuffed Catheters :  Complications</vt:lpstr>
      <vt:lpstr>Tunnel Cuffed Catheters : Bacteremia</vt:lpstr>
      <vt:lpstr>Tunnel Cuffed Catheters : Bacteremia</vt:lpstr>
      <vt:lpstr>Tunnel Cuffed Catheters : Bacteremia</vt:lpstr>
      <vt:lpstr>Tunnel Cuffed Catheters : Bacteremia</vt:lpstr>
      <vt:lpstr>Acute Complications of Dialysis</vt:lpstr>
      <vt:lpstr>Acute Complications of Dialysis</vt:lpstr>
      <vt:lpstr>Acute Complications of Dialysis</vt:lpstr>
      <vt:lpstr>Acute Complications of Dialysis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Dialysis Basics</dc:title>
  <dc:creator>HP</dc:creator>
  <cp:lastModifiedBy>HP</cp:lastModifiedBy>
  <cp:revision>3</cp:revision>
  <dcterms:created xsi:type="dcterms:W3CDTF">2018-04-18T09:15:10Z</dcterms:created>
  <dcterms:modified xsi:type="dcterms:W3CDTF">2020-05-23T05:31:39Z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2018-04-18T00:00:00Z</vt:filetime>
  </property>
</Properties>
</file>